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 id="2147483668" r:id="rId2"/>
  </p:sldMasterIdLst>
  <p:notesMasterIdLst>
    <p:notesMasterId r:id="rId30"/>
  </p:notesMasterIdLst>
  <p:handoutMasterIdLst>
    <p:handoutMasterId r:id="rId31"/>
  </p:handoutMasterIdLst>
  <p:sldIdLst>
    <p:sldId id="450" r:id="rId3"/>
    <p:sldId id="398" r:id="rId4"/>
    <p:sldId id="451" r:id="rId5"/>
    <p:sldId id="258" r:id="rId6"/>
    <p:sldId id="399" r:id="rId7"/>
    <p:sldId id="449" r:id="rId8"/>
    <p:sldId id="447" r:id="rId9"/>
    <p:sldId id="465" r:id="rId10"/>
    <p:sldId id="432" r:id="rId11"/>
    <p:sldId id="452" r:id="rId12"/>
    <p:sldId id="466" r:id="rId13"/>
    <p:sldId id="433" r:id="rId14"/>
    <p:sldId id="453" r:id="rId15"/>
    <p:sldId id="454" r:id="rId16"/>
    <p:sldId id="467" r:id="rId17"/>
    <p:sldId id="455" r:id="rId18"/>
    <p:sldId id="456" r:id="rId19"/>
    <p:sldId id="457" r:id="rId20"/>
    <p:sldId id="458" r:id="rId21"/>
    <p:sldId id="459" r:id="rId22"/>
    <p:sldId id="468" r:id="rId23"/>
    <p:sldId id="460" r:id="rId24"/>
    <p:sldId id="461" r:id="rId25"/>
    <p:sldId id="464" r:id="rId26"/>
    <p:sldId id="462" r:id="rId27"/>
    <p:sldId id="463" r:id="rId28"/>
    <p:sldId id="284" r:id="rId29"/>
  </p:sldIdLst>
  <p:sldSz cx="9144000" cy="6858000" type="letter"/>
  <p:notesSz cx="7315200" cy="9601200"/>
  <p:embeddedFontLst>
    <p:embeddedFont>
      <p:font typeface="Calibri" pitchFamily="34" charset="0"/>
      <p:regular r:id="rId32"/>
      <p:bold r:id="rId33"/>
      <p:italic r:id="rId34"/>
      <p:bold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milla Nestor" initials="CN" lastIdx="1" clrIdx="0"/>
  <p:cmAuthor id="1" name="Cara Lynn Kleid" initials="" lastIdx="2" clrIdx="1"/>
  <p:cmAuthor id="2" name="wneuheisel" initials="w"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CF27C"/>
    <a:srgbClr val="9CF0F3"/>
    <a:srgbClr val="DEFF9A"/>
    <a:srgbClr val="DDCFFF"/>
    <a:srgbClr val="AAA5E1"/>
    <a:srgbClr val="9698E1"/>
    <a:srgbClr val="FFF58C"/>
    <a:srgbClr val="91DEE1"/>
    <a:srgbClr val="68DCE1"/>
    <a:srgbClr val="43CCE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45" autoAdjust="0"/>
    <p:restoredTop sz="88889" autoAdjust="0"/>
  </p:normalViewPr>
  <p:slideViewPr>
    <p:cSldViewPr snapToGrid="0" snapToObjects="1">
      <p:cViewPr varScale="1">
        <p:scale>
          <a:sx n="91" d="100"/>
          <a:sy n="91" d="100"/>
        </p:scale>
        <p:origin x="-1014" y="-114"/>
      </p:cViewPr>
      <p:guideLst>
        <p:guide orient="horz" pos="1896"/>
        <p:guide pos="5759"/>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4.fntdata"/></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8797754447360752E-2"/>
          <c:y val="0.19346638961796769"/>
          <c:w val="0.62384931997136761"/>
          <c:h val="0.6718848425196966"/>
        </c:manualLayout>
      </c:layout>
      <c:barChart>
        <c:barDir val="col"/>
        <c:grouping val="stacked"/>
        <c:ser>
          <c:idx val="0"/>
          <c:order val="0"/>
          <c:tx>
            <c:strRef>
              <c:f>Sheet1!$B$2</c:f>
              <c:strCache>
                <c:ptCount val="1"/>
                <c:pt idx="0">
                  <c:v>  Could not complete</c:v>
                </c:pt>
              </c:strCache>
            </c:strRef>
          </c:tx>
          <c:spPr>
            <a:solidFill>
              <a:srgbClr val="B9CDE5"/>
            </a:solidFill>
          </c:spPr>
          <c:cat>
            <c:strRef>
              <c:f>Sheet1!$A$3:$A$5</c:f>
              <c:strCache>
                <c:ptCount val="3"/>
                <c:pt idx="0">
                  <c:v>Illiterate 
(2 Women)</c:v>
                </c:pt>
                <c:pt idx="1">
                  <c:v>Studied till Class 8 
(4 Women)</c:v>
                </c:pt>
                <c:pt idx="2">
                  <c:v>Graduate 
(2 Women)</c:v>
                </c:pt>
              </c:strCache>
            </c:strRef>
          </c:cat>
          <c:val>
            <c:numRef>
              <c:f>Sheet1!$B$3:$B$5</c:f>
              <c:numCache>
                <c:formatCode>General</c:formatCode>
                <c:ptCount val="3"/>
                <c:pt idx="0">
                  <c:v>9</c:v>
                </c:pt>
                <c:pt idx="1">
                  <c:v>11</c:v>
                </c:pt>
                <c:pt idx="2">
                  <c:v>1</c:v>
                </c:pt>
              </c:numCache>
            </c:numRef>
          </c:val>
        </c:ser>
        <c:ser>
          <c:idx val="1"/>
          <c:order val="1"/>
          <c:tx>
            <c:strRef>
              <c:f>Sheet1!$C$2</c:f>
              <c:strCache>
                <c:ptCount val="1"/>
                <c:pt idx="0">
                  <c:v>  Completed with assistance</c:v>
                </c:pt>
              </c:strCache>
            </c:strRef>
          </c:tx>
          <c:spPr>
            <a:solidFill>
              <a:srgbClr val="92D050"/>
            </a:solidFill>
          </c:spPr>
          <c:cat>
            <c:strRef>
              <c:f>Sheet1!$A$3:$A$5</c:f>
              <c:strCache>
                <c:ptCount val="3"/>
                <c:pt idx="0">
                  <c:v>Illiterate 
(2 Women)</c:v>
                </c:pt>
                <c:pt idx="1">
                  <c:v>Studied till Class 8 
(4 Women)</c:v>
                </c:pt>
                <c:pt idx="2">
                  <c:v>Graduate 
(2 Women)</c:v>
                </c:pt>
              </c:strCache>
            </c:strRef>
          </c:cat>
          <c:val>
            <c:numRef>
              <c:f>Sheet1!$C$3:$C$5</c:f>
              <c:numCache>
                <c:formatCode>General</c:formatCode>
                <c:ptCount val="3"/>
                <c:pt idx="0">
                  <c:v>2</c:v>
                </c:pt>
                <c:pt idx="1">
                  <c:v>9</c:v>
                </c:pt>
                <c:pt idx="2">
                  <c:v>5</c:v>
                </c:pt>
              </c:numCache>
            </c:numRef>
          </c:val>
        </c:ser>
        <c:ser>
          <c:idx val="2"/>
          <c:order val="2"/>
          <c:tx>
            <c:strRef>
              <c:f>Sheet1!$D$2</c:f>
              <c:strCache>
                <c:ptCount val="1"/>
                <c:pt idx="0">
                  <c:v>  Completed with some effort 
  and confusion</c:v>
                </c:pt>
              </c:strCache>
            </c:strRef>
          </c:tx>
          <c:spPr>
            <a:solidFill>
              <a:srgbClr val="558ED5"/>
            </a:solidFill>
          </c:spPr>
          <c:cat>
            <c:strRef>
              <c:f>Sheet1!$A$3:$A$5</c:f>
              <c:strCache>
                <c:ptCount val="3"/>
                <c:pt idx="0">
                  <c:v>Illiterate 
(2 Women)</c:v>
                </c:pt>
                <c:pt idx="1">
                  <c:v>Studied till Class 8 
(4 Women)</c:v>
                </c:pt>
                <c:pt idx="2">
                  <c:v>Graduate 
(2 Women)</c:v>
                </c:pt>
              </c:strCache>
            </c:strRef>
          </c:cat>
          <c:val>
            <c:numRef>
              <c:f>Sheet1!$D$3:$D$5</c:f>
              <c:numCache>
                <c:formatCode>General</c:formatCode>
                <c:ptCount val="3"/>
                <c:pt idx="0">
                  <c:v>1</c:v>
                </c:pt>
                <c:pt idx="1">
                  <c:v>3</c:v>
                </c:pt>
                <c:pt idx="2">
                  <c:v>4</c:v>
                </c:pt>
              </c:numCache>
            </c:numRef>
          </c:val>
        </c:ser>
        <c:ser>
          <c:idx val="3"/>
          <c:order val="3"/>
          <c:tx>
            <c:strRef>
              <c:f>Sheet1!$E$2</c:f>
              <c:strCache>
                <c:ptCount val="1"/>
                <c:pt idx="0">
                  <c:v>  Completed easily</c:v>
                </c:pt>
              </c:strCache>
            </c:strRef>
          </c:tx>
          <c:spPr>
            <a:solidFill>
              <a:srgbClr val="806498"/>
            </a:solidFill>
          </c:spPr>
          <c:cat>
            <c:strRef>
              <c:f>Sheet1!$A$3:$A$5</c:f>
              <c:strCache>
                <c:ptCount val="3"/>
                <c:pt idx="0">
                  <c:v>Illiterate 
(2 Women)</c:v>
                </c:pt>
                <c:pt idx="1">
                  <c:v>Studied till Class 8 
(4 Women)</c:v>
                </c:pt>
                <c:pt idx="2">
                  <c:v>Graduate 
(2 Women)</c:v>
                </c:pt>
              </c:strCache>
            </c:strRef>
          </c:cat>
          <c:val>
            <c:numRef>
              <c:f>Sheet1!$E$3:$E$5</c:f>
              <c:numCache>
                <c:formatCode>General</c:formatCode>
                <c:ptCount val="3"/>
                <c:pt idx="1">
                  <c:v>1</c:v>
                </c:pt>
                <c:pt idx="2">
                  <c:v>2</c:v>
                </c:pt>
              </c:numCache>
            </c:numRef>
          </c:val>
        </c:ser>
        <c:gapWidth val="55"/>
        <c:overlap val="100"/>
        <c:axId val="95367552"/>
        <c:axId val="95369088"/>
      </c:barChart>
      <c:catAx>
        <c:axId val="95367552"/>
        <c:scaling>
          <c:orientation val="minMax"/>
        </c:scaling>
        <c:axPos val="b"/>
        <c:numFmt formatCode="General" sourceLinked="0"/>
        <c:majorTickMark val="none"/>
        <c:tickLblPos val="nextTo"/>
        <c:txPr>
          <a:bodyPr/>
          <a:lstStyle/>
          <a:p>
            <a:pPr>
              <a:defRPr sz="800">
                <a:latin typeface="HelveticaNeueLT Std Lt Ext" pitchFamily="34" charset="0"/>
              </a:defRPr>
            </a:pPr>
            <a:endParaRPr lang="en-US"/>
          </a:p>
        </c:txPr>
        <c:crossAx val="95369088"/>
        <c:crosses val="autoZero"/>
        <c:auto val="1"/>
        <c:lblAlgn val="ctr"/>
        <c:lblOffset val="100"/>
      </c:catAx>
      <c:valAx>
        <c:axId val="95369088"/>
        <c:scaling>
          <c:orientation val="minMax"/>
        </c:scaling>
        <c:axPos val="l"/>
        <c:title>
          <c:tx>
            <c:rich>
              <a:bodyPr rot="0" vert="horz"/>
              <a:lstStyle/>
              <a:p>
                <a:pPr>
                  <a:defRPr sz="900" b="0"/>
                </a:pPr>
                <a:r>
                  <a:rPr lang="en-US" sz="900" b="0" dirty="0" smtClean="0">
                    <a:latin typeface="HelveticaNeueLT Std" pitchFamily="34" charset="0"/>
                  </a:rPr>
                  <a:t>Number of Women</a:t>
                </a:r>
                <a:endParaRPr lang="en-US" sz="900" b="0" dirty="0">
                  <a:latin typeface="HelveticaNeueLT Std" pitchFamily="34" charset="0"/>
                </a:endParaRPr>
              </a:p>
            </c:rich>
          </c:tx>
          <c:layout>
            <c:manualLayout>
              <c:xMode val="edge"/>
              <c:yMode val="edge"/>
              <c:x val="3.5352541159628052E-3"/>
              <c:y val="9.1544679074207255E-2"/>
            </c:manualLayout>
          </c:layout>
        </c:title>
        <c:numFmt formatCode="General" sourceLinked="1"/>
        <c:majorTickMark val="none"/>
        <c:tickLblPos val="nextTo"/>
        <c:txPr>
          <a:bodyPr/>
          <a:lstStyle/>
          <a:p>
            <a:pPr>
              <a:defRPr sz="900"/>
            </a:pPr>
            <a:endParaRPr lang="en-US"/>
          </a:p>
        </c:txPr>
        <c:crossAx val="95367552"/>
        <c:crosses val="autoZero"/>
        <c:crossBetween val="between"/>
      </c:valAx>
      <c:spPr>
        <a:noFill/>
        <a:ln w="25400">
          <a:noFill/>
        </a:ln>
      </c:spPr>
    </c:plotArea>
    <c:legend>
      <c:legendPos val="r"/>
      <c:layout>
        <c:manualLayout>
          <c:xMode val="edge"/>
          <c:yMode val="edge"/>
          <c:x val="0.53276515151515169"/>
          <c:y val="0.17784031257456462"/>
          <c:w val="0.4629115962777382"/>
          <c:h val="0.36278364352183251"/>
        </c:manualLayout>
      </c:layout>
      <c:txPr>
        <a:bodyPr/>
        <a:lstStyle/>
        <a:p>
          <a:pPr>
            <a:defRPr sz="800">
              <a:latin typeface="HelveticaNeueLT Std" pitchFamily="34" charset="0"/>
            </a:defRPr>
          </a:pPr>
          <a:endParaRPr lang="en-US"/>
        </a:p>
      </c:txPr>
    </c:legend>
    <c:plotVisOnly val="1"/>
    <c:dispBlanksAs val="gap"/>
  </c:chart>
  <c:spPr>
    <a:noFill/>
    <a:ln>
      <a:solidFill>
        <a:schemeClr val="tx1"/>
      </a:solidFill>
    </a:ln>
  </c:spPr>
  <c:txPr>
    <a:bodyPr/>
    <a:lstStyle/>
    <a:p>
      <a:pPr>
        <a:defRPr sz="1800">
          <a:latin typeface="Arial" pitchFamily="34" charset="0"/>
          <a:cs typeface="Arial" pitchFamily="34" charset="0"/>
        </a:defRPr>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0.02222</cdr:x>
      <cdr:y>0</cdr:y>
    </cdr:from>
    <cdr:to>
      <cdr:x>1</cdr:x>
      <cdr:y>0.12</cdr:y>
    </cdr:to>
    <cdr:sp macro="" textlink="">
      <cdr:nvSpPr>
        <cdr:cNvPr id="4" name="TextBox 3"/>
        <cdr:cNvSpPr txBox="1"/>
      </cdr:nvSpPr>
      <cdr:spPr>
        <a:xfrm xmlns:a="http://schemas.openxmlformats.org/drawingml/2006/main">
          <a:off x="79942" y="0"/>
          <a:ext cx="3278301" cy="40233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rtl="0"/>
          <a:endParaRPr lang="en-US" sz="1800" dirty="0" smtClean="0">
            <a:latin typeface="Arial" pitchFamily="34" charset="0"/>
            <a:cs typeface="Arial" pitchFamily="34" charset="0"/>
          </a:endParaRPr>
        </a:p>
      </cdr:txBody>
    </cdr:sp>
  </cdr:relSizeAnchor>
  <cdr:relSizeAnchor xmlns:cdr="http://schemas.openxmlformats.org/drawingml/2006/chartDrawing">
    <cdr:from>
      <cdr:x>0.02222</cdr:x>
      <cdr:y>0</cdr:y>
    </cdr:from>
    <cdr:to>
      <cdr:x>1</cdr:x>
      <cdr:y>0.12</cdr:y>
    </cdr:to>
    <cdr:sp macro="" textlink="">
      <cdr:nvSpPr>
        <cdr:cNvPr id="2" name="TextBox 3"/>
        <cdr:cNvSpPr txBox="1"/>
      </cdr:nvSpPr>
      <cdr:spPr>
        <a:xfrm xmlns:a="http://schemas.openxmlformats.org/drawingml/2006/main">
          <a:off x="79942" y="0"/>
          <a:ext cx="3278301" cy="40233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rtl="0"/>
          <a:r>
            <a:rPr lang="en-US" sz="1050" b="1" i="0" u="none" strike="noStrike" baseline="0" dirty="0" smtClean="0">
              <a:latin typeface="HelveticaNeueLT Std Lt Ext" pitchFamily="34" charset="0"/>
              <a:cs typeface="Arial" pitchFamily="34" charset="0"/>
            </a:rPr>
            <a:t>India (Women): Completion of</a:t>
          </a:r>
          <a:r>
            <a:rPr lang="en-US" sz="1050" b="1" i="0" u="none" strike="noStrike" dirty="0" smtClean="0">
              <a:latin typeface="HelveticaNeueLT Std Lt Ext" pitchFamily="34" charset="0"/>
              <a:cs typeface="Arial" pitchFamily="34" charset="0"/>
            </a:rPr>
            <a:t> Tasks </a:t>
          </a:r>
          <a:r>
            <a:rPr lang="en-US" sz="1050" b="1" i="0" u="none" strike="noStrike" baseline="0" dirty="0" smtClean="0">
              <a:latin typeface="HelveticaNeueLT Std Lt Ext" pitchFamily="34" charset="0"/>
              <a:cs typeface="Arial" pitchFamily="34" charset="0"/>
            </a:rPr>
            <a:t>across Literacy Levels</a:t>
          </a:r>
          <a:endParaRPr lang="en-US" sz="1050" dirty="0" smtClean="0">
            <a:latin typeface="HelveticaNeueLT Std Lt Ext"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latin typeface="HelveticaNeueLT Std"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C4933F70-ECE3-984A-A282-7DA6F87FB1C6}" type="datetimeFigureOut">
              <a:rPr lang="en-US" smtClean="0">
                <a:latin typeface="HelveticaNeueLT Std" pitchFamily="34" charset="0"/>
              </a:rPr>
              <a:pPr/>
              <a:t>2/26/2014</a:t>
            </a:fld>
            <a:endParaRPr lang="en-US" dirty="0">
              <a:latin typeface="HelveticaNeueLT Std"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latin typeface="HelveticaNeueLT Std"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3D1E8F7-4D84-FE43-8227-AACAC1F478E1}" type="slidenum">
              <a:rPr lang="en-US" smtClean="0">
                <a:latin typeface="HelveticaNeueLT Std" pitchFamily="34" charset="0"/>
              </a:rPr>
              <a:pPr/>
              <a:t>‹#›</a:t>
            </a:fld>
            <a:endParaRPr lang="en-US" dirty="0">
              <a:latin typeface="HelveticaNeueLT Std" pitchFamily="34" charset="0"/>
            </a:endParaRPr>
          </a:p>
        </p:txBody>
      </p:sp>
    </p:spTree>
    <p:extLst>
      <p:ext uri="{BB962C8B-B14F-4D97-AF65-F5344CB8AC3E}">
        <p14:creationId xmlns:p14="http://schemas.microsoft.com/office/powerpoint/2010/main" xmlns="" val="6152224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HelveticaNeueLT Std" pitchFamily="34" charset="0"/>
              </a:defRPr>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HelveticaNeueLT Std" pitchFamily="34" charset="0"/>
              </a:defRPr>
            </a:lvl1pPr>
          </a:lstStyle>
          <a:p>
            <a:fld id="{078E03A8-4399-7748-8725-5DBB22CC7B87}" type="datetimeFigureOut">
              <a:rPr lang="en-US" smtClean="0"/>
              <a:pPr/>
              <a:t>2/26/2014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HelveticaNeueLT Std" pitchFamily="34" charset="0"/>
              </a:defRPr>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HelveticaNeueLT Std" pitchFamily="34" charset="0"/>
              </a:defRPr>
            </a:lvl1pPr>
          </a:lstStyle>
          <a:p>
            <a:fld id="{8285D84E-ADA3-A849-85A0-34450E405A68}" type="slidenum">
              <a:rPr lang="en-US" smtClean="0"/>
              <a:pPr/>
              <a:t>‹#›</a:t>
            </a:fld>
            <a:endParaRPr lang="en-US" dirty="0"/>
          </a:p>
        </p:txBody>
      </p:sp>
    </p:spTree>
    <p:extLst>
      <p:ext uri="{BB962C8B-B14F-4D97-AF65-F5344CB8AC3E}">
        <p14:creationId xmlns:p14="http://schemas.microsoft.com/office/powerpoint/2010/main" xmlns="" val="25787291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HelveticaNeueLT Std" pitchFamily="34" charset="0"/>
        <a:ea typeface="+mn-ea"/>
        <a:cs typeface="+mn-cs"/>
      </a:defRPr>
    </a:lvl1pPr>
    <a:lvl2pPr marL="457200" algn="l" defTabSz="457200" rtl="0" eaLnBrk="1" latinLnBrk="0" hangingPunct="1">
      <a:defRPr sz="1200" kern="1200">
        <a:solidFill>
          <a:schemeClr val="tx1"/>
        </a:solidFill>
        <a:latin typeface="HelveticaNeueLT Std" pitchFamily="34" charset="0"/>
        <a:ea typeface="+mn-ea"/>
        <a:cs typeface="+mn-cs"/>
      </a:defRPr>
    </a:lvl2pPr>
    <a:lvl3pPr marL="914400" algn="l" defTabSz="457200" rtl="0" eaLnBrk="1" latinLnBrk="0" hangingPunct="1">
      <a:defRPr sz="1200" kern="1200">
        <a:solidFill>
          <a:schemeClr val="tx1"/>
        </a:solidFill>
        <a:latin typeface="HelveticaNeueLT Std" pitchFamily="34" charset="0"/>
        <a:ea typeface="+mn-ea"/>
        <a:cs typeface="+mn-cs"/>
      </a:defRPr>
    </a:lvl3pPr>
    <a:lvl4pPr marL="1371600" algn="l" defTabSz="457200" rtl="0" eaLnBrk="1" latinLnBrk="0" hangingPunct="1">
      <a:defRPr sz="1200" kern="1200">
        <a:solidFill>
          <a:schemeClr val="tx1"/>
        </a:solidFill>
        <a:latin typeface="HelveticaNeueLT Std" pitchFamily="34" charset="0"/>
        <a:ea typeface="+mn-ea"/>
        <a:cs typeface="+mn-cs"/>
      </a:defRPr>
    </a:lvl4pPr>
    <a:lvl5pPr marL="1828800" algn="l" defTabSz="457200" rtl="0" eaLnBrk="1" latinLnBrk="0" hangingPunct="1">
      <a:defRPr sz="1200" kern="1200">
        <a:solidFill>
          <a:schemeClr val="tx1"/>
        </a:solidFill>
        <a:latin typeface="HelveticaNeueLT Std"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417638"/>
            <a:ext cx="6400800" cy="529695"/>
          </a:xfrm>
        </p:spPr>
        <p:txBody>
          <a:bodyPr>
            <a:normAutofit/>
          </a:bodyPr>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325652B-3C7A-4A45-90C3-05F1EED08D87}" type="datetime4">
              <a:rPr lang="en-US" smtClean="0"/>
              <a:pPr/>
              <a:t>February 26, 2014</a:t>
            </a:fld>
            <a:endParaRPr lang="en-US"/>
          </a:p>
        </p:txBody>
      </p:sp>
      <p:sp>
        <p:nvSpPr>
          <p:cNvPr id="6" name="Slide Number Placeholder 5"/>
          <p:cNvSpPr>
            <a:spLocks noGrp="1"/>
          </p:cNvSpPr>
          <p:nvPr>
            <p:ph type="sldNum" sz="quarter" idx="12"/>
          </p:nvPr>
        </p:nvSpPr>
        <p:spPr/>
        <p:txBody>
          <a:bodyPr/>
          <a:lstStyle/>
          <a:p>
            <a:fld id="{81C03404-D438-5B40-9987-C01C2453C0A2}" type="slidenum">
              <a:rPr lang="en-US" smtClean="0"/>
              <a:pPr/>
              <a:t>‹#›</a:t>
            </a:fld>
            <a:endParaRPr lang="en-US"/>
          </a:p>
        </p:txBody>
      </p:sp>
      <p:sp>
        <p:nvSpPr>
          <p:cNvPr id="8" name="Footer Placeholder 4"/>
          <p:cNvSpPr>
            <a:spLocks noGrp="1"/>
          </p:cNvSpPr>
          <p:nvPr>
            <p:ph type="ftr" sz="quarter" idx="3"/>
          </p:nvPr>
        </p:nvSpPr>
        <p:spPr>
          <a:xfrm>
            <a:off x="457200" y="6353561"/>
            <a:ext cx="4452166" cy="365125"/>
          </a:xfrm>
          <a:prstGeom prst="rect">
            <a:avLst/>
          </a:prstGeom>
        </p:spPr>
        <p:txBody>
          <a:bodyPr vert="horz" lIns="0" tIns="0" rIns="0" bIns="0" rtlCol="0" anchor="ctr"/>
          <a:lstStyle>
            <a:lvl1pPr algn="l">
              <a:defRPr sz="1000" b="0" i="0">
                <a:solidFill>
                  <a:schemeClr val="tx1"/>
                </a:solidFill>
                <a:latin typeface="Helvetica Neue Light"/>
                <a:cs typeface="Helvetica Neue Light"/>
              </a:defRPr>
            </a:lvl1pPr>
          </a:lstStyle>
          <a:p>
            <a:r>
              <a:rPr lang="nl-NL" dirty="0" smtClean="0">
                <a:latin typeface="HelveticaNeueLT Std Med"/>
                <a:cs typeface="HelveticaNeueLT Std Med"/>
              </a:rPr>
              <a:t>Grameen Foundation </a:t>
            </a:r>
            <a:r>
              <a:rPr lang="en-US" dirty="0" smtClean="0">
                <a:latin typeface="HelveticaNeueLT Std" pitchFamily="34" charset="0"/>
                <a:cs typeface="HelveticaNeueLT Std Lt"/>
              </a:rPr>
              <a:t>solutions innovation process</a:t>
            </a:r>
            <a:endParaRPr lang="en-US" dirty="0">
              <a:latin typeface="HelveticaNeueLT Std" pitchFamily="34" charset="0"/>
              <a:cs typeface="HelveticaNeueLT Std Lt"/>
            </a:endParaRPr>
          </a:p>
        </p:txBody>
      </p:sp>
      <p:sp>
        <p:nvSpPr>
          <p:cNvPr id="7" name="Title 1"/>
          <p:cNvSpPr>
            <a:spLocks noGrp="1"/>
          </p:cNvSpPr>
          <p:nvPr>
            <p:ph type="title"/>
          </p:nvPr>
        </p:nvSpPr>
        <p:spPr>
          <a:xfrm>
            <a:off x="457200" y="274638"/>
            <a:ext cx="8229600" cy="1143000"/>
          </a:xfrm>
        </p:spPr>
        <p:txBody>
          <a:bodyPr anchor="t" anchorCtr="0">
            <a:normAutofit/>
          </a:bodyPr>
          <a:lstStyle>
            <a:lvl1pPr algn="l">
              <a:defRPr sz="4000">
                <a:solidFill>
                  <a:schemeClr val="tx2"/>
                </a:solidFill>
              </a:defRPr>
            </a:lvl1pPr>
          </a:lstStyle>
          <a:p>
            <a:r>
              <a:rPr lang="en-US" dirty="0" smtClean="0"/>
              <a:t>Click to edit Master title style</a:t>
            </a:r>
            <a:endParaRPr lang="en-US" dirty="0"/>
          </a:p>
        </p:txBody>
      </p:sp>
      <p:sp>
        <p:nvSpPr>
          <p:cNvPr id="15" name="Picture Placeholder 14"/>
          <p:cNvSpPr>
            <a:spLocks noGrp="1"/>
          </p:cNvSpPr>
          <p:nvPr>
            <p:ph type="pic" sz="quarter" idx="13"/>
          </p:nvPr>
        </p:nvSpPr>
        <p:spPr>
          <a:xfrm>
            <a:off x="0" y="2301703"/>
            <a:ext cx="9144000" cy="2312317"/>
          </a:xfrm>
        </p:spPr>
        <p:txBody>
          <a:bodyPr/>
          <a:lstStyle/>
          <a:p>
            <a:endParaRPr lang="en-US" dirty="0"/>
          </a:p>
        </p:txBody>
      </p:sp>
      <p:sp>
        <p:nvSpPr>
          <p:cNvPr id="5" name="Rectangle 4"/>
          <p:cNvSpPr/>
          <p:nvPr userDrawn="1"/>
        </p:nvSpPr>
        <p:spPr>
          <a:xfrm>
            <a:off x="0" y="5124624"/>
            <a:ext cx="9144000" cy="1791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NeueLT Std" pitchFamily="34" charset="0"/>
            </a:endParaRPr>
          </a:p>
        </p:txBody>
      </p:sp>
      <p:sp>
        <p:nvSpPr>
          <p:cNvPr id="11" name="TextBox 10"/>
          <p:cNvSpPr txBox="1"/>
          <p:nvPr userDrawn="1"/>
        </p:nvSpPr>
        <p:spPr>
          <a:xfrm>
            <a:off x="1459150" y="5867493"/>
            <a:ext cx="6189404" cy="276999"/>
          </a:xfrm>
          <a:prstGeom prst="rect">
            <a:avLst/>
          </a:prstGeom>
          <a:noFill/>
        </p:spPr>
        <p:txBody>
          <a:bodyPr wrap="square" rtlCol="0">
            <a:spAutoFit/>
          </a:bodyPr>
          <a:lstStyle/>
          <a:p>
            <a:pPr algn="ctr"/>
            <a:r>
              <a:rPr lang="en-US" sz="1200" b="0" i="0" spc="100" baseline="0" dirty="0" smtClean="0">
                <a:solidFill>
                  <a:schemeClr val="accent5"/>
                </a:solidFill>
                <a:latin typeface="Anisette Light"/>
                <a:cs typeface="Anisette Light"/>
              </a:rPr>
              <a:t>GRAMEENFOUNDATION.ORG</a:t>
            </a:r>
            <a:endParaRPr lang="en-US" sz="1200" b="0" i="0" spc="100" baseline="0" dirty="0">
              <a:solidFill>
                <a:schemeClr val="accent5"/>
              </a:solidFill>
              <a:latin typeface="Anisette Light"/>
              <a:cs typeface="Anisette Light"/>
            </a:endParaRPr>
          </a:p>
        </p:txBody>
      </p:sp>
      <p:pic>
        <p:nvPicPr>
          <p:cNvPr id="12" name="Picture 11" descr="Grameen Foundation_Pinstripe.jp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10595" y="4906910"/>
            <a:ext cx="7099656" cy="217714"/>
          </a:xfrm>
          <a:prstGeom prst="rect">
            <a:avLst/>
          </a:prstGeom>
        </p:spPr>
      </p:pic>
      <p:pic>
        <p:nvPicPr>
          <p:cNvPr id="13" name="Picture 12" descr="Grameen Foundation_Pinstripe.jp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2044343" y="4906910"/>
            <a:ext cx="7099657" cy="217714"/>
          </a:xfrm>
          <a:prstGeom prst="rect">
            <a:avLst/>
          </a:prstGeom>
        </p:spPr>
      </p:pic>
    </p:spTree>
    <p:extLst>
      <p:ext uri="{BB962C8B-B14F-4D97-AF65-F5344CB8AC3E}">
        <p14:creationId xmlns:p14="http://schemas.microsoft.com/office/powerpoint/2010/main" xmlns="" val="4247915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cover">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1C03404-D438-5B40-9987-C01C2453C0A2}" type="slidenum">
              <a:rPr lang="en-US" smtClean="0"/>
              <a:pPr/>
              <a:t>‹#›</a:t>
            </a:fld>
            <a:endParaRPr lang="en-US"/>
          </a:p>
        </p:txBody>
      </p:sp>
      <p:sp>
        <p:nvSpPr>
          <p:cNvPr id="6" name="Title 1"/>
          <p:cNvSpPr>
            <a:spLocks noGrp="1"/>
          </p:cNvSpPr>
          <p:nvPr>
            <p:ph type="title"/>
          </p:nvPr>
        </p:nvSpPr>
        <p:spPr>
          <a:xfrm>
            <a:off x="457200" y="274638"/>
            <a:ext cx="8229600" cy="1143000"/>
          </a:xfrm>
        </p:spPr>
        <p:txBody>
          <a:bodyPr anchor="t" anchorCtr="0">
            <a:normAutofit/>
          </a:bodyPr>
          <a:lstStyle>
            <a:lvl1pPr algn="l">
              <a:defRPr sz="2400"/>
            </a:lvl1pPr>
          </a:lstStyle>
          <a:p>
            <a:r>
              <a:rPr lang="en-US" smtClean="0"/>
              <a:t>Click to edit Master title style</a:t>
            </a:r>
            <a:endParaRPr lang="en-US"/>
          </a:p>
        </p:txBody>
      </p:sp>
      <p:sp>
        <p:nvSpPr>
          <p:cNvPr id="7" name="Content Placeholder 2"/>
          <p:cNvSpPr>
            <a:spLocks noGrp="1"/>
          </p:cNvSpPr>
          <p:nvPr>
            <p:ph idx="1"/>
          </p:nvPr>
        </p:nvSpPr>
        <p:spPr>
          <a:xfrm>
            <a:off x="457199" y="1600200"/>
            <a:ext cx="8229600" cy="1232751"/>
          </a:xfrm>
        </p:spPr>
        <p:txBody>
          <a:bodyPr>
            <a:normAutofit/>
          </a:bodyPr>
          <a:lstStyle>
            <a:lvl1pPr marL="0" indent="0">
              <a:buNone/>
              <a:defRPr sz="1800"/>
            </a:lvl1pPr>
          </a:lstStyle>
          <a:p>
            <a:pPr lvl="0"/>
            <a:r>
              <a:rPr lang="en-US" dirty="0" smtClean="0"/>
              <a:t>Click to edit Master text styles</a:t>
            </a:r>
          </a:p>
        </p:txBody>
      </p:sp>
      <p:sp>
        <p:nvSpPr>
          <p:cNvPr id="8" name="Date Placeholder 3"/>
          <p:cNvSpPr>
            <a:spLocks noGrp="1"/>
          </p:cNvSpPr>
          <p:nvPr>
            <p:ph type="dt" sz="half" idx="2"/>
          </p:nvPr>
        </p:nvSpPr>
        <p:spPr>
          <a:xfrm>
            <a:off x="5467048" y="6353561"/>
            <a:ext cx="2610152" cy="365125"/>
          </a:xfrm>
          <a:prstGeom prst="rect">
            <a:avLst/>
          </a:prstGeom>
        </p:spPr>
        <p:txBody>
          <a:bodyPr vert="horz" lIns="0" tIns="0" rIns="0" bIns="0" rtlCol="0" anchor="ctr"/>
          <a:lstStyle>
            <a:lvl1pPr algn="l">
              <a:defRPr sz="1000" b="0" i="0">
                <a:solidFill>
                  <a:schemeClr val="tx1"/>
                </a:solidFill>
                <a:latin typeface="HelveticaNeueLT Std" pitchFamily="34" charset="0"/>
                <a:cs typeface="HelveticaNeueLT Std" pitchFamily="34" charset="0"/>
              </a:defRPr>
            </a:lvl1pPr>
          </a:lstStyle>
          <a:p>
            <a:r>
              <a:rPr lang="en-US" dirty="0" smtClean="0"/>
              <a:t>Grameen Foundation   |    December 2013</a:t>
            </a:r>
            <a:endParaRPr lang="en-US" dirty="0"/>
          </a:p>
        </p:txBody>
      </p:sp>
    </p:spTree>
    <p:extLst>
      <p:ext uri="{BB962C8B-B14F-4D97-AF65-F5344CB8AC3E}">
        <p14:creationId xmlns:p14="http://schemas.microsoft.com/office/powerpoint/2010/main" xmlns="" val="2073382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accent1"/>
                </a:solidFill>
                <a:latin typeface="HelveticaNeueLT Std Med"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accent1"/>
                </a:solidFill>
                <a:latin typeface="HelveticaNeueLT St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B1B650-47DD-4C02-9284-1789A8032828}" type="datetimeFigureOut">
              <a:rPr lang="en-US" smtClean="0"/>
              <a:pPr/>
              <a:t>2/26/2014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AF2840-CD29-4C3E-9BD7-44BB41AAD6F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B1B650-47DD-4C02-9284-1789A8032828}" type="datetimeFigureOut">
              <a:rPr lang="en-US" smtClean="0"/>
              <a:pPr/>
              <a:t>2/26/2014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AF2840-CD29-4C3E-9BD7-44BB41AAD6F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8B1B650-47DD-4C02-9284-1789A8032828}" type="datetimeFigureOut">
              <a:rPr lang="en-US" smtClean="0"/>
              <a:pPr/>
              <a:t>2/26/2014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AF2840-CD29-4C3E-9BD7-44BB41AAD6F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8B1B650-47DD-4C02-9284-1789A8032828}" type="datetimeFigureOut">
              <a:rPr lang="en-US" smtClean="0"/>
              <a:pPr/>
              <a:t>2/26/2014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0AF2840-CD29-4C3E-9BD7-44BB41AAD6F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8B1B650-47DD-4C02-9284-1789A8032828}" type="datetimeFigureOut">
              <a:rPr lang="en-US" smtClean="0"/>
              <a:pPr/>
              <a:t>2/26/2014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0AF2840-CD29-4C3E-9BD7-44BB41AAD6F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8B1B650-47DD-4C02-9284-1789A8032828}" type="datetimeFigureOut">
              <a:rPr lang="en-US" smtClean="0"/>
              <a:pPr/>
              <a:t>2/26/2014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0AF2840-CD29-4C3E-9BD7-44BB41AAD6F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8B1B650-47DD-4C02-9284-1789A8032828}" type="datetimeFigureOut">
              <a:rPr lang="en-US" smtClean="0"/>
              <a:pPr/>
              <a:t>2/26/2014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AF2840-CD29-4C3E-9BD7-44BB41AAD6F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8B1B650-47DD-4C02-9284-1789A8032828}" type="datetimeFigureOut">
              <a:rPr lang="en-US" smtClean="0"/>
              <a:pPr/>
              <a:t>2/26/2014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AF2840-CD29-4C3E-9BD7-44BB41AAD6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lgn="l">
              <a:defRPr sz="2400"/>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1232751"/>
          </a:xfrm>
        </p:spPr>
        <p:txBody>
          <a:bodyPr>
            <a:normAutofit/>
          </a:bodyPr>
          <a:lstStyle>
            <a:lvl1pPr marL="0" indent="0">
              <a:buNone/>
              <a:defRPr sz="1800"/>
            </a:lvl1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81C03404-D438-5B40-9987-C01C2453C0A2}" type="slidenum">
              <a:rPr lang="en-US" smtClean="0"/>
              <a:pPr/>
              <a:t>‹#›</a:t>
            </a:fld>
            <a:endParaRPr lang="en-US"/>
          </a:p>
        </p:txBody>
      </p:sp>
      <p:sp>
        <p:nvSpPr>
          <p:cNvPr id="8" name="Content Placeholder 2"/>
          <p:cNvSpPr>
            <a:spLocks noGrp="1"/>
          </p:cNvSpPr>
          <p:nvPr>
            <p:ph idx="13"/>
          </p:nvPr>
        </p:nvSpPr>
        <p:spPr>
          <a:xfrm>
            <a:off x="6045114" y="3015641"/>
            <a:ext cx="2641685" cy="1232751"/>
          </a:xfrm>
        </p:spPr>
        <p:txBody>
          <a:bodyPr>
            <a:normAutofit/>
          </a:bodyPr>
          <a:lstStyle>
            <a:lvl1pPr marL="0" indent="0">
              <a:buNone/>
              <a:defRPr sz="1200">
                <a:solidFill>
                  <a:schemeClr val="accent4"/>
                </a:solidFill>
              </a:defRPr>
            </a:lvl1pPr>
          </a:lstStyle>
          <a:p>
            <a:pPr lvl="0"/>
            <a:r>
              <a:rPr lang="en-US" dirty="0" smtClean="0"/>
              <a:t>Click to edit Master text styles</a:t>
            </a:r>
          </a:p>
        </p:txBody>
      </p:sp>
      <p:sp>
        <p:nvSpPr>
          <p:cNvPr id="9" name="Content Placeholder 2"/>
          <p:cNvSpPr>
            <a:spLocks noGrp="1"/>
          </p:cNvSpPr>
          <p:nvPr>
            <p:ph idx="14"/>
          </p:nvPr>
        </p:nvSpPr>
        <p:spPr>
          <a:xfrm>
            <a:off x="3251157" y="3021034"/>
            <a:ext cx="2641685" cy="1232751"/>
          </a:xfrm>
        </p:spPr>
        <p:txBody>
          <a:bodyPr>
            <a:normAutofit/>
          </a:bodyPr>
          <a:lstStyle>
            <a:lvl1pPr marL="0" indent="0">
              <a:buNone/>
              <a:defRPr sz="1200">
                <a:solidFill>
                  <a:schemeClr val="accent4"/>
                </a:solidFill>
              </a:defRPr>
            </a:lvl1pPr>
          </a:lstStyle>
          <a:p>
            <a:pPr lvl="0"/>
            <a:r>
              <a:rPr lang="en-US" dirty="0" smtClean="0"/>
              <a:t>Click to edit Master text styles</a:t>
            </a:r>
          </a:p>
        </p:txBody>
      </p:sp>
      <p:sp>
        <p:nvSpPr>
          <p:cNvPr id="10" name="Content Placeholder 2"/>
          <p:cNvSpPr>
            <a:spLocks noGrp="1"/>
          </p:cNvSpPr>
          <p:nvPr>
            <p:ph idx="15"/>
          </p:nvPr>
        </p:nvSpPr>
        <p:spPr>
          <a:xfrm>
            <a:off x="457200" y="3021034"/>
            <a:ext cx="2641685" cy="1232751"/>
          </a:xfrm>
        </p:spPr>
        <p:txBody>
          <a:bodyPr>
            <a:normAutofit/>
          </a:bodyPr>
          <a:lstStyle>
            <a:lvl1pPr marL="0" indent="0">
              <a:buNone/>
              <a:defRPr sz="1200">
                <a:solidFill>
                  <a:schemeClr val="accent4"/>
                </a:solidFill>
              </a:defRPr>
            </a:lvl1pPr>
          </a:lstStyle>
          <a:p>
            <a:pPr lvl="0"/>
            <a:r>
              <a:rPr lang="en-US" dirty="0" smtClean="0"/>
              <a:t>Click to edit Master text styles</a:t>
            </a:r>
          </a:p>
        </p:txBody>
      </p:sp>
      <p:sp>
        <p:nvSpPr>
          <p:cNvPr id="11" name="Footer Placeholder 4"/>
          <p:cNvSpPr>
            <a:spLocks noGrp="1"/>
          </p:cNvSpPr>
          <p:nvPr>
            <p:ph type="ftr" sz="quarter" idx="3"/>
          </p:nvPr>
        </p:nvSpPr>
        <p:spPr>
          <a:xfrm>
            <a:off x="457200" y="6353561"/>
            <a:ext cx="4452166" cy="365125"/>
          </a:xfrm>
          <a:prstGeom prst="rect">
            <a:avLst/>
          </a:prstGeom>
        </p:spPr>
        <p:txBody>
          <a:bodyPr vert="horz" lIns="0" tIns="0" rIns="0" bIns="0" rtlCol="0" anchor="ctr"/>
          <a:lstStyle>
            <a:lvl1pPr algn="l">
              <a:defRPr sz="1000" b="0" i="0">
                <a:solidFill>
                  <a:schemeClr val="tx1"/>
                </a:solidFill>
                <a:latin typeface="Helvetica Neue Light"/>
                <a:cs typeface="Helvetica Neue Light"/>
              </a:defRPr>
            </a:lvl1pPr>
          </a:lstStyle>
          <a:p>
            <a:r>
              <a:rPr lang="nl-NL" dirty="0" smtClean="0">
                <a:latin typeface="HelveticaNeueLT Std Med"/>
                <a:cs typeface="HelveticaNeueLT Std Med"/>
              </a:rPr>
              <a:t>Grameen Foundation </a:t>
            </a:r>
            <a:r>
              <a:rPr lang="en-US" dirty="0" smtClean="0">
                <a:latin typeface="HelveticaNeueLT Std" pitchFamily="34" charset="0"/>
                <a:cs typeface="HelveticaNeueLT Std Lt"/>
              </a:rPr>
              <a:t>solutions innovation process</a:t>
            </a:r>
            <a:endParaRPr lang="en-US" dirty="0">
              <a:latin typeface="HelveticaNeueLT Std" pitchFamily="34" charset="0"/>
              <a:cs typeface="HelveticaNeueLT Std Lt"/>
            </a:endParaRPr>
          </a:p>
        </p:txBody>
      </p:sp>
      <p:sp>
        <p:nvSpPr>
          <p:cNvPr id="14" name="Date Placeholder 3"/>
          <p:cNvSpPr>
            <a:spLocks noGrp="1"/>
          </p:cNvSpPr>
          <p:nvPr>
            <p:ph type="dt" sz="half" idx="2"/>
          </p:nvPr>
        </p:nvSpPr>
        <p:spPr>
          <a:xfrm>
            <a:off x="5467048" y="6353561"/>
            <a:ext cx="2610152" cy="365125"/>
          </a:xfrm>
          <a:prstGeom prst="rect">
            <a:avLst/>
          </a:prstGeom>
        </p:spPr>
        <p:txBody>
          <a:bodyPr vert="horz" lIns="0" tIns="0" rIns="0" bIns="0" rtlCol="0" anchor="ctr"/>
          <a:lstStyle>
            <a:lvl1pPr algn="l">
              <a:defRPr sz="1000" b="0" i="0">
                <a:solidFill>
                  <a:schemeClr val="tx1"/>
                </a:solidFill>
                <a:latin typeface="HelveticaNeueLT Std" pitchFamily="34" charset="0"/>
                <a:cs typeface="HelveticaNeueLT Std" pitchFamily="34" charset="0"/>
              </a:defRPr>
            </a:lvl1pPr>
          </a:lstStyle>
          <a:p>
            <a:r>
              <a:rPr lang="en-US" dirty="0" smtClean="0"/>
              <a:t>Grameen Foundation   |    December 2013</a:t>
            </a:r>
            <a:endParaRPr lang="en-US" dirty="0"/>
          </a:p>
        </p:txBody>
      </p:sp>
    </p:spTree>
    <p:extLst>
      <p:ext uri="{BB962C8B-B14F-4D97-AF65-F5344CB8AC3E}">
        <p14:creationId xmlns:p14="http://schemas.microsoft.com/office/powerpoint/2010/main" xmlns="" val="776684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B1B650-47DD-4C02-9284-1789A8032828}" type="datetimeFigureOut">
              <a:rPr lang="en-US" smtClean="0"/>
              <a:pPr/>
              <a:t>2/26/2014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AF2840-CD29-4C3E-9BD7-44BB41AAD6F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B1B650-47DD-4C02-9284-1789A8032828}" type="datetimeFigureOut">
              <a:rPr lang="en-US" smtClean="0"/>
              <a:pPr/>
              <a:t>2/26/2014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AF2840-CD29-4C3E-9BD7-44BB41AAD6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chor="t" anchorCtr="0">
            <a:normAutofit/>
          </a:bodyPr>
          <a:lstStyle>
            <a:lvl1pPr algn="l">
              <a:defRPr sz="2400"/>
            </a:lvl1pPr>
          </a:lstStyle>
          <a:p>
            <a:r>
              <a:rPr lang="en-US" smtClean="0"/>
              <a:t>Click to edit Master title style</a:t>
            </a:r>
            <a:endParaRPr lang="en-US"/>
          </a:p>
        </p:txBody>
      </p:sp>
      <p:sp>
        <p:nvSpPr>
          <p:cNvPr id="7" name="Content Placeholder 2"/>
          <p:cNvSpPr>
            <a:spLocks noGrp="1"/>
          </p:cNvSpPr>
          <p:nvPr>
            <p:ph idx="1"/>
          </p:nvPr>
        </p:nvSpPr>
        <p:spPr>
          <a:xfrm>
            <a:off x="457200" y="1600200"/>
            <a:ext cx="8229600" cy="1232751"/>
          </a:xfrm>
        </p:spPr>
        <p:txBody>
          <a:bodyPr>
            <a:normAutofit/>
          </a:bodyPr>
          <a:lstStyle>
            <a:lvl1pPr marL="0" indent="0">
              <a:buNone/>
              <a:defRPr sz="1800"/>
            </a:lvl1pPr>
          </a:lstStyle>
          <a:p>
            <a:pPr lvl="0"/>
            <a:r>
              <a:rPr lang="en-US" dirty="0" smtClean="0"/>
              <a:t>Click to edit Master text styles</a:t>
            </a:r>
          </a:p>
        </p:txBody>
      </p:sp>
      <p:sp>
        <p:nvSpPr>
          <p:cNvPr id="10" name="Slide Number Placeholder 5"/>
          <p:cNvSpPr>
            <a:spLocks noGrp="1"/>
          </p:cNvSpPr>
          <p:nvPr>
            <p:ph type="sldNum" sz="quarter" idx="12"/>
          </p:nvPr>
        </p:nvSpPr>
        <p:spPr>
          <a:xfrm>
            <a:off x="8162924" y="6353561"/>
            <a:ext cx="523875" cy="365125"/>
          </a:xfrm>
        </p:spPr>
        <p:txBody>
          <a:bodyPr/>
          <a:lstStyle/>
          <a:p>
            <a:fld id="{81C03404-D438-5B40-9987-C01C2453C0A2}" type="slidenum">
              <a:rPr lang="en-US" smtClean="0"/>
              <a:pPr/>
              <a:t>‹#›</a:t>
            </a:fld>
            <a:endParaRPr lang="en-US"/>
          </a:p>
        </p:txBody>
      </p:sp>
      <p:sp>
        <p:nvSpPr>
          <p:cNvPr id="14" name="Content Placeholder 2"/>
          <p:cNvSpPr>
            <a:spLocks noGrp="1"/>
          </p:cNvSpPr>
          <p:nvPr>
            <p:ph idx="15"/>
          </p:nvPr>
        </p:nvSpPr>
        <p:spPr>
          <a:xfrm>
            <a:off x="457200" y="3021034"/>
            <a:ext cx="3985551" cy="1232751"/>
          </a:xfrm>
        </p:spPr>
        <p:txBody>
          <a:bodyPr>
            <a:normAutofit/>
          </a:bodyPr>
          <a:lstStyle>
            <a:lvl1pPr marL="0" indent="0">
              <a:buNone/>
              <a:defRPr sz="1200">
                <a:solidFill>
                  <a:schemeClr val="accent4"/>
                </a:solidFill>
              </a:defRPr>
            </a:lvl1pPr>
          </a:lstStyle>
          <a:p>
            <a:pPr lvl="0"/>
            <a:r>
              <a:rPr lang="en-US" dirty="0" smtClean="0"/>
              <a:t>Click to edit Master text styles</a:t>
            </a:r>
          </a:p>
        </p:txBody>
      </p:sp>
      <p:sp>
        <p:nvSpPr>
          <p:cNvPr id="15" name="Footer Placeholder 4"/>
          <p:cNvSpPr>
            <a:spLocks noGrp="1"/>
          </p:cNvSpPr>
          <p:nvPr>
            <p:ph type="ftr" sz="quarter" idx="3"/>
          </p:nvPr>
        </p:nvSpPr>
        <p:spPr>
          <a:xfrm>
            <a:off x="457200" y="6353561"/>
            <a:ext cx="4452166" cy="365125"/>
          </a:xfrm>
          <a:prstGeom prst="rect">
            <a:avLst/>
          </a:prstGeom>
        </p:spPr>
        <p:txBody>
          <a:bodyPr vert="horz" lIns="0" tIns="0" rIns="0" bIns="0" rtlCol="0" anchor="ctr"/>
          <a:lstStyle>
            <a:lvl1pPr algn="l">
              <a:defRPr sz="1000" b="0" i="0">
                <a:solidFill>
                  <a:schemeClr val="tx1"/>
                </a:solidFill>
                <a:latin typeface="Helvetica Neue Light"/>
                <a:cs typeface="Helvetica Neue Light"/>
              </a:defRPr>
            </a:lvl1pPr>
          </a:lstStyle>
          <a:p>
            <a:r>
              <a:rPr lang="nl-NL" dirty="0" smtClean="0">
                <a:latin typeface="HelveticaNeueLT Std Med"/>
                <a:cs typeface="HelveticaNeueLT Std Med"/>
              </a:rPr>
              <a:t>Grameen Foundation </a:t>
            </a:r>
            <a:r>
              <a:rPr lang="en-US" dirty="0" smtClean="0">
                <a:latin typeface="HelveticaNeueLT Std" pitchFamily="34" charset="0"/>
                <a:cs typeface="HelveticaNeueLT Std Lt"/>
              </a:rPr>
              <a:t>solutions innovation process</a:t>
            </a:r>
            <a:endParaRPr lang="en-US" dirty="0">
              <a:latin typeface="HelveticaNeueLT Std" pitchFamily="34" charset="0"/>
              <a:cs typeface="HelveticaNeueLT Std Lt"/>
            </a:endParaRPr>
          </a:p>
        </p:txBody>
      </p:sp>
      <p:sp>
        <p:nvSpPr>
          <p:cNvPr id="16" name="Content Placeholder 2"/>
          <p:cNvSpPr>
            <a:spLocks noGrp="1"/>
          </p:cNvSpPr>
          <p:nvPr>
            <p:ph idx="16"/>
          </p:nvPr>
        </p:nvSpPr>
        <p:spPr>
          <a:xfrm>
            <a:off x="4701248" y="3021034"/>
            <a:ext cx="3985551" cy="1232751"/>
          </a:xfrm>
        </p:spPr>
        <p:txBody>
          <a:bodyPr>
            <a:normAutofit/>
          </a:bodyPr>
          <a:lstStyle>
            <a:lvl1pPr marL="0" indent="0">
              <a:buNone/>
              <a:defRPr sz="1200">
                <a:solidFill>
                  <a:schemeClr val="accent4"/>
                </a:solidFill>
              </a:defRPr>
            </a:lvl1pPr>
          </a:lstStyle>
          <a:p>
            <a:pPr lvl="0"/>
            <a:r>
              <a:rPr lang="en-US" dirty="0" smtClean="0"/>
              <a:t>Click to edit Master text styles</a:t>
            </a:r>
          </a:p>
        </p:txBody>
      </p:sp>
      <p:sp>
        <p:nvSpPr>
          <p:cNvPr id="11" name="Date Placeholder 3"/>
          <p:cNvSpPr>
            <a:spLocks noGrp="1"/>
          </p:cNvSpPr>
          <p:nvPr>
            <p:ph type="dt" sz="half" idx="2"/>
          </p:nvPr>
        </p:nvSpPr>
        <p:spPr>
          <a:xfrm>
            <a:off x="5467048" y="6353561"/>
            <a:ext cx="2610152" cy="365125"/>
          </a:xfrm>
          <a:prstGeom prst="rect">
            <a:avLst/>
          </a:prstGeom>
        </p:spPr>
        <p:txBody>
          <a:bodyPr vert="horz" lIns="0" tIns="0" rIns="0" bIns="0" rtlCol="0" anchor="ctr"/>
          <a:lstStyle>
            <a:lvl1pPr algn="l">
              <a:defRPr sz="1000" b="0" i="0">
                <a:solidFill>
                  <a:schemeClr val="tx1"/>
                </a:solidFill>
                <a:latin typeface="HelveticaNeueLT Std" pitchFamily="34" charset="0"/>
                <a:cs typeface="HelveticaNeueLT Std" pitchFamily="34" charset="0"/>
              </a:defRPr>
            </a:lvl1pPr>
          </a:lstStyle>
          <a:p>
            <a:r>
              <a:rPr lang="en-US" dirty="0" smtClean="0"/>
              <a:t>Grameen Foundation   |    December 2013</a:t>
            </a:r>
            <a:endParaRPr lang="en-US" dirty="0"/>
          </a:p>
        </p:txBody>
      </p:sp>
    </p:spTree>
    <p:extLst>
      <p:ext uri="{BB962C8B-B14F-4D97-AF65-F5344CB8AC3E}">
        <p14:creationId xmlns:p14="http://schemas.microsoft.com/office/powerpoint/2010/main" xmlns="" val="3332838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chor="t" anchorCtr="0">
            <a:normAutofit/>
          </a:bodyPr>
          <a:lstStyle>
            <a:lvl1pPr algn="l">
              <a:defRPr sz="2400"/>
            </a:lvl1pPr>
          </a:lstStyle>
          <a:p>
            <a:r>
              <a:rPr lang="en-US" smtClean="0"/>
              <a:t>Click to edit Master title style</a:t>
            </a:r>
            <a:endParaRPr lang="en-US"/>
          </a:p>
        </p:txBody>
      </p:sp>
      <p:sp>
        <p:nvSpPr>
          <p:cNvPr id="7" name="Content Placeholder 2"/>
          <p:cNvSpPr>
            <a:spLocks noGrp="1"/>
          </p:cNvSpPr>
          <p:nvPr>
            <p:ph idx="1"/>
          </p:nvPr>
        </p:nvSpPr>
        <p:spPr>
          <a:xfrm>
            <a:off x="457200" y="1600200"/>
            <a:ext cx="8229600" cy="1232751"/>
          </a:xfrm>
        </p:spPr>
        <p:txBody>
          <a:bodyPr>
            <a:normAutofit/>
          </a:bodyPr>
          <a:lstStyle>
            <a:lvl1pPr marL="0" indent="0">
              <a:buNone/>
              <a:defRPr sz="1800"/>
            </a:lvl1pPr>
          </a:lstStyle>
          <a:p>
            <a:pPr lvl="0"/>
            <a:r>
              <a:rPr lang="en-US" dirty="0" smtClean="0"/>
              <a:t>Click to edit Master text styles</a:t>
            </a:r>
          </a:p>
        </p:txBody>
      </p:sp>
      <p:sp>
        <p:nvSpPr>
          <p:cNvPr id="9" name="Slide Number Placeholder 5"/>
          <p:cNvSpPr>
            <a:spLocks noGrp="1"/>
          </p:cNvSpPr>
          <p:nvPr>
            <p:ph type="sldNum" sz="quarter" idx="12"/>
          </p:nvPr>
        </p:nvSpPr>
        <p:spPr>
          <a:xfrm>
            <a:off x="8162924" y="6353561"/>
            <a:ext cx="523875" cy="365125"/>
          </a:xfrm>
        </p:spPr>
        <p:txBody>
          <a:bodyPr/>
          <a:lstStyle/>
          <a:p>
            <a:fld id="{81C03404-D438-5B40-9987-C01C2453C0A2}" type="slidenum">
              <a:rPr lang="en-US" smtClean="0"/>
              <a:pPr/>
              <a:t>‹#›</a:t>
            </a:fld>
            <a:endParaRPr lang="en-US"/>
          </a:p>
        </p:txBody>
      </p:sp>
      <p:sp>
        <p:nvSpPr>
          <p:cNvPr id="11" name="Content Placeholder 2"/>
          <p:cNvSpPr>
            <a:spLocks noGrp="1"/>
          </p:cNvSpPr>
          <p:nvPr>
            <p:ph idx="15"/>
          </p:nvPr>
        </p:nvSpPr>
        <p:spPr>
          <a:xfrm>
            <a:off x="457201" y="3021034"/>
            <a:ext cx="1854376" cy="1232751"/>
          </a:xfrm>
        </p:spPr>
        <p:txBody>
          <a:bodyPr>
            <a:normAutofit/>
          </a:bodyPr>
          <a:lstStyle>
            <a:lvl1pPr marL="0" indent="0">
              <a:buNone/>
              <a:defRPr sz="1200">
                <a:solidFill>
                  <a:schemeClr val="accent4"/>
                </a:solidFill>
              </a:defRPr>
            </a:lvl1pPr>
          </a:lstStyle>
          <a:p>
            <a:pPr lvl="0"/>
            <a:r>
              <a:rPr lang="en-US" dirty="0" smtClean="0"/>
              <a:t>Click to edit Master text styles</a:t>
            </a:r>
          </a:p>
        </p:txBody>
      </p:sp>
      <p:sp>
        <p:nvSpPr>
          <p:cNvPr id="12" name="Footer Placeholder 4"/>
          <p:cNvSpPr>
            <a:spLocks noGrp="1"/>
          </p:cNvSpPr>
          <p:nvPr>
            <p:ph type="ftr" sz="quarter" idx="3"/>
          </p:nvPr>
        </p:nvSpPr>
        <p:spPr>
          <a:xfrm>
            <a:off x="457200" y="6353561"/>
            <a:ext cx="4452166" cy="365125"/>
          </a:xfrm>
          <a:prstGeom prst="rect">
            <a:avLst/>
          </a:prstGeom>
        </p:spPr>
        <p:txBody>
          <a:bodyPr vert="horz" lIns="0" tIns="0" rIns="0" bIns="0" rtlCol="0" anchor="ctr"/>
          <a:lstStyle>
            <a:lvl1pPr algn="l">
              <a:defRPr sz="1000" b="0" i="0">
                <a:solidFill>
                  <a:schemeClr val="tx1"/>
                </a:solidFill>
                <a:latin typeface="Helvetica Neue Light"/>
                <a:cs typeface="Helvetica Neue Light"/>
              </a:defRPr>
            </a:lvl1pPr>
          </a:lstStyle>
          <a:p>
            <a:r>
              <a:rPr lang="nl-NL" dirty="0" smtClean="0">
                <a:latin typeface="HelveticaNeueLT Std Med"/>
                <a:cs typeface="HelveticaNeueLT Std Med"/>
              </a:rPr>
              <a:t>Grameen Foundation </a:t>
            </a:r>
            <a:r>
              <a:rPr lang="en-US" dirty="0" smtClean="0">
                <a:latin typeface="HelveticaNeueLT Std" pitchFamily="34" charset="0"/>
                <a:cs typeface="HelveticaNeueLT Std Lt"/>
              </a:rPr>
              <a:t>solutions innovation process</a:t>
            </a:r>
            <a:endParaRPr lang="en-US" dirty="0">
              <a:latin typeface="HelveticaNeueLT Std" pitchFamily="34" charset="0"/>
              <a:cs typeface="HelveticaNeueLT Std Lt"/>
            </a:endParaRPr>
          </a:p>
        </p:txBody>
      </p:sp>
      <p:sp>
        <p:nvSpPr>
          <p:cNvPr id="17" name="Content Placeholder 2"/>
          <p:cNvSpPr>
            <a:spLocks noGrp="1"/>
          </p:cNvSpPr>
          <p:nvPr>
            <p:ph idx="16"/>
          </p:nvPr>
        </p:nvSpPr>
        <p:spPr>
          <a:xfrm>
            <a:off x="2574133" y="3021034"/>
            <a:ext cx="1854376" cy="1232751"/>
          </a:xfrm>
        </p:spPr>
        <p:txBody>
          <a:bodyPr>
            <a:normAutofit/>
          </a:bodyPr>
          <a:lstStyle>
            <a:lvl1pPr marL="0" indent="0">
              <a:buNone/>
              <a:defRPr sz="1200">
                <a:solidFill>
                  <a:schemeClr val="accent4"/>
                </a:solidFill>
              </a:defRPr>
            </a:lvl1pPr>
          </a:lstStyle>
          <a:p>
            <a:pPr lvl="0"/>
            <a:r>
              <a:rPr lang="en-US" dirty="0" smtClean="0"/>
              <a:t>Click to edit Master text styles</a:t>
            </a:r>
          </a:p>
        </p:txBody>
      </p:sp>
      <p:sp>
        <p:nvSpPr>
          <p:cNvPr id="18" name="Content Placeholder 2"/>
          <p:cNvSpPr>
            <a:spLocks noGrp="1"/>
          </p:cNvSpPr>
          <p:nvPr>
            <p:ph idx="17"/>
          </p:nvPr>
        </p:nvSpPr>
        <p:spPr>
          <a:xfrm>
            <a:off x="4691065" y="3021034"/>
            <a:ext cx="1854376" cy="1232751"/>
          </a:xfrm>
        </p:spPr>
        <p:txBody>
          <a:bodyPr>
            <a:normAutofit/>
          </a:bodyPr>
          <a:lstStyle>
            <a:lvl1pPr marL="0" indent="0">
              <a:buNone/>
              <a:defRPr sz="1200">
                <a:solidFill>
                  <a:schemeClr val="accent4"/>
                </a:solidFill>
              </a:defRPr>
            </a:lvl1pPr>
          </a:lstStyle>
          <a:p>
            <a:pPr lvl="0"/>
            <a:r>
              <a:rPr lang="en-US" dirty="0" smtClean="0"/>
              <a:t>Click to edit Master text styles</a:t>
            </a:r>
          </a:p>
        </p:txBody>
      </p:sp>
      <p:sp>
        <p:nvSpPr>
          <p:cNvPr id="19" name="Content Placeholder 2"/>
          <p:cNvSpPr>
            <a:spLocks noGrp="1"/>
          </p:cNvSpPr>
          <p:nvPr>
            <p:ph idx="18"/>
          </p:nvPr>
        </p:nvSpPr>
        <p:spPr>
          <a:xfrm>
            <a:off x="6807998" y="3021034"/>
            <a:ext cx="1854376" cy="1232751"/>
          </a:xfrm>
        </p:spPr>
        <p:txBody>
          <a:bodyPr>
            <a:normAutofit/>
          </a:bodyPr>
          <a:lstStyle>
            <a:lvl1pPr marL="0" indent="0">
              <a:buNone/>
              <a:defRPr sz="1200">
                <a:solidFill>
                  <a:schemeClr val="accent4"/>
                </a:solidFill>
              </a:defRPr>
            </a:lvl1pPr>
          </a:lstStyle>
          <a:p>
            <a:pPr lvl="0"/>
            <a:r>
              <a:rPr lang="en-US" dirty="0" smtClean="0"/>
              <a:t>Click to edit Master text styles</a:t>
            </a:r>
          </a:p>
        </p:txBody>
      </p:sp>
      <p:sp>
        <p:nvSpPr>
          <p:cNvPr id="14" name="Date Placeholder 3"/>
          <p:cNvSpPr>
            <a:spLocks noGrp="1"/>
          </p:cNvSpPr>
          <p:nvPr>
            <p:ph type="dt" sz="half" idx="2"/>
          </p:nvPr>
        </p:nvSpPr>
        <p:spPr>
          <a:xfrm>
            <a:off x="5467048" y="6353561"/>
            <a:ext cx="2610152" cy="365125"/>
          </a:xfrm>
          <a:prstGeom prst="rect">
            <a:avLst/>
          </a:prstGeom>
        </p:spPr>
        <p:txBody>
          <a:bodyPr vert="horz" lIns="0" tIns="0" rIns="0" bIns="0" rtlCol="0" anchor="ctr"/>
          <a:lstStyle>
            <a:lvl1pPr algn="l">
              <a:defRPr sz="1000" b="0" i="0">
                <a:solidFill>
                  <a:schemeClr val="tx1"/>
                </a:solidFill>
                <a:latin typeface="HelveticaNeueLT Std" pitchFamily="34" charset="0"/>
                <a:cs typeface="HelveticaNeueLT Std" pitchFamily="34" charset="0"/>
              </a:defRPr>
            </a:lvl1pPr>
          </a:lstStyle>
          <a:p>
            <a:r>
              <a:rPr lang="en-US" dirty="0" smtClean="0"/>
              <a:t>Grameen Foundation   |    December 2013</a:t>
            </a:r>
            <a:endParaRPr lang="en-US" dirty="0"/>
          </a:p>
        </p:txBody>
      </p:sp>
    </p:spTree>
    <p:extLst>
      <p:ext uri="{BB962C8B-B14F-4D97-AF65-F5344CB8AC3E}">
        <p14:creationId xmlns:p14="http://schemas.microsoft.com/office/powerpoint/2010/main" xmlns="" val="332356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tail Intro">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457200" y="274638"/>
            <a:ext cx="5491164" cy="263607"/>
          </a:xfrm>
        </p:spPr>
        <p:txBody>
          <a:bodyPr anchor="t" anchorCtr="0">
            <a:normAutofit/>
          </a:bodyPr>
          <a:lstStyle>
            <a:lvl1pPr algn="l">
              <a:defRPr sz="1800"/>
            </a:lvl1pPr>
          </a:lstStyle>
          <a:p>
            <a:r>
              <a:rPr lang="en-US" dirty="0" smtClean="0"/>
              <a:t>Title</a:t>
            </a:r>
            <a:endParaRPr lang="en-US" dirty="0"/>
          </a:p>
        </p:txBody>
      </p:sp>
      <p:sp>
        <p:nvSpPr>
          <p:cNvPr id="20" name="Slide Number Placeholder 5"/>
          <p:cNvSpPr>
            <a:spLocks noGrp="1"/>
          </p:cNvSpPr>
          <p:nvPr>
            <p:ph type="sldNum" sz="quarter" idx="12"/>
          </p:nvPr>
        </p:nvSpPr>
        <p:spPr>
          <a:xfrm>
            <a:off x="8162924" y="6353561"/>
            <a:ext cx="523875" cy="365125"/>
          </a:xfrm>
        </p:spPr>
        <p:txBody>
          <a:bodyPr/>
          <a:lstStyle/>
          <a:p>
            <a:fld id="{81C03404-D438-5B40-9987-C01C2453C0A2}" type="slidenum">
              <a:rPr lang="en-US" smtClean="0"/>
              <a:pPr/>
              <a:t>‹#›</a:t>
            </a:fld>
            <a:endParaRPr lang="en-US"/>
          </a:p>
        </p:txBody>
      </p:sp>
      <p:sp>
        <p:nvSpPr>
          <p:cNvPr id="21" name="Footer Placeholder 4"/>
          <p:cNvSpPr>
            <a:spLocks noGrp="1"/>
          </p:cNvSpPr>
          <p:nvPr>
            <p:ph type="ftr" sz="quarter" idx="3"/>
          </p:nvPr>
        </p:nvSpPr>
        <p:spPr>
          <a:xfrm>
            <a:off x="457200" y="6353561"/>
            <a:ext cx="4452166" cy="365125"/>
          </a:xfrm>
          <a:prstGeom prst="rect">
            <a:avLst/>
          </a:prstGeom>
        </p:spPr>
        <p:txBody>
          <a:bodyPr vert="horz" lIns="0" tIns="0" rIns="0" bIns="0" rtlCol="0" anchor="ctr"/>
          <a:lstStyle>
            <a:lvl1pPr algn="l">
              <a:defRPr sz="1000" b="0" i="0">
                <a:solidFill>
                  <a:schemeClr val="tx1"/>
                </a:solidFill>
                <a:latin typeface="Helvetica Neue Light"/>
                <a:cs typeface="Helvetica Neue Light"/>
              </a:defRPr>
            </a:lvl1pPr>
          </a:lstStyle>
          <a:p>
            <a:r>
              <a:rPr lang="nl-NL" dirty="0" smtClean="0">
                <a:latin typeface="HelveticaNeueLT Std Med"/>
                <a:cs typeface="HelveticaNeueLT Std Med"/>
              </a:rPr>
              <a:t>Grameen Foundation </a:t>
            </a:r>
            <a:r>
              <a:rPr lang="en-US" dirty="0" smtClean="0">
                <a:latin typeface="HelveticaNeueLT Std" pitchFamily="34" charset="0"/>
                <a:cs typeface="HelveticaNeueLT Std Lt"/>
              </a:rPr>
              <a:t>solutions innovation process</a:t>
            </a:r>
            <a:endParaRPr lang="en-US" dirty="0">
              <a:latin typeface="HelveticaNeueLT Std" pitchFamily="34" charset="0"/>
              <a:cs typeface="HelveticaNeueLT Std Lt"/>
            </a:endParaRPr>
          </a:p>
        </p:txBody>
      </p:sp>
      <p:sp>
        <p:nvSpPr>
          <p:cNvPr id="22" name="Text Placeholder 25"/>
          <p:cNvSpPr>
            <a:spLocks noGrp="1"/>
          </p:cNvSpPr>
          <p:nvPr>
            <p:ph type="body" sz="quarter" idx="19" hasCustomPrompt="1"/>
          </p:nvPr>
        </p:nvSpPr>
        <p:spPr>
          <a:xfrm>
            <a:off x="457199" y="562444"/>
            <a:ext cx="5491164" cy="281632"/>
          </a:xfrm>
        </p:spPr>
        <p:txBody>
          <a:bodyPr>
            <a:noAutofit/>
          </a:bodyPr>
          <a:lstStyle>
            <a:lvl1pPr marL="0" indent="0">
              <a:buNone/>
              <a:defRPr sz="1800"/>
            </a:lvl1pPr>
            <a:lvl2pPr>
              <a:defRPr sz="2400"/>
            </a:lvl2pPr>
            <a:lvl3pPr>
              <a:defRPr sz="2400"/>
            </a:lvl3pPr>
            <a:lvl4pPr>
              <a:defRPr sz="2400"/>
            </a:lvl4pPr>
            <a:lvl5pPr>
              <a:defRPr sz="2400"/>
            </a:lvl5pPr>
          </a:lstStyle>
          <a:p>
            <a:pPr lvl="0"/>
            <a:r>
              <a:rPr lang="en-US" dirty="0" smtClean="0"/>
              <a:t>Subtitle</a:t>
            </a:r>
          </a:p>
        </p:txBody>
      </p:sp>
      <p:sp>
        <p:nvSpPr>
          <p:cNvPr id="23" name="Content Placeholder 2"/>
          <p:cNvSpPr>
            <a:spLocks noGrp="1"/>
          </p:cNvSpPr>
          <p:nvPr>
            <p:ph idx="1"/>
          </p:nvPr>
        </p:nvSpPr>
        <p:spPr>
          <a:xfrm>
            <a:off x="457200" y="1313810"/>
            <a:ext cx="5374217" cy="2569633"/>
          </a:xfrm>
        </p:spPr>
        <p:txBody>
          <a:bodyPr>
            <a:normAutofit/>
          </a:bodyPr>
          <a:lstStyle>
            <a:lvl1pPr marL="0" indent="0">
              <a:buNone/>
              <a:defRPr sz="1800"/>
            </a:lvl1pPr>
          </a:lstStyle>
          <a:p>
            <a:pPr lvl="0"/>
            <a:r>
              <a:rPr lang="en-US" dirty="0" smtClean="0"/>
              <a:t>Click to edit Master text styles</a:t>
            </a:r>
          </a:p>
        </p:txBody>
      </p:sp>
      <p:sp>
        <p:nvSpPr>
          <p:cNvPr id="24" name="Picture Placeholder 23"/>
          <p:cNvSpPr>
            <a:spLocks noGrp="1"/>
          </p:cNvSpPr>
          <p:nvPr>
            <p:ph type="pic" sz="quarter" idx="16"/>
          </p:nvPr>
        </p:nvSpPr>
        <p:spPr>
          <a:xfrm>
            <a:off x="5943600" y="1313810"/>
            <a:ext cx="2743200" cy="2570163"/>
          </a:xfrm>
        </p:spPr>
        <p:txBody>
          <a:bodyPr/>
          <a:lstStyle/>
          <a:p>
            <a:endParaRPr lang="en-US"/>
          </a:p>
        </p:txBody>
      </p:sp>
      <p:sp>
        <p:nvSpPr>
          <p:cNvPr id="25" name="Content Placeholder 2"/>
          <p:cNvSpPr>
            <a:spLocks noGrp="1"/>
          </p:cNvSpPr>
          <p:nvPr>
            <p:ph idx="13"/>
          </p:nvPr>
        </p:nvSpPr>
        <p:spPr>
          <a:xfrm>
            <a:off x="5948363" y="4883701"/>
            <a:ext cx="2641685" cy="1232751"/>
          </a:xfrm>
        </p:spPr>
        <p:txBody>
          <a:bodyPr>
            <a:normAutofit/>
          </a:bodyPr>
          <a:lstStyle>
            <a:lvl1pPr marL="0" indent="0">
              <a:buNone/>
              <a:defRPr sz="1000">
                <a:solidFill>
                  <a:schemeClr val="accent4"/>
                </a:solidFill>
              </a:defRPr>
            </a:lvl1pPr>
          </a:lstStyle>
          <a:p>
            <a:pPr lvl="0"/>
            <a:r>
              <a:rPr lang="en-US" dirty="0" smtClean="0"/>
              <a:t>Click to edit Master text styles</a:t>
            </a:r>
          </a:p>
        </p:txBody>
      </p:sp>
      <p:sp>
        <p:nvSpPr>
          <p:cNvPr id="32" name="Content Placeholder 2"/>
          <p:cNvSpPr>
            <a:spLocks noGrp="1"/>
          </p:cNvSpPr>
          <p:nvPr>
            <p:ph idx="14"/>
          </p:nvPr>
        </p:nvSpPr>
        <p:spPr>
          <a:xfrm>
            <a:off x="3202782" y="4883701"/>
            <a:ext cx="2641685" cy="1232751"/>
          </a:xfrm>
        </p:spPr>
        <p:txBody>
          <a:bodyPr>
            <a:normAutofit/>
          </a:bodyPr>
          <a:lstStyle>
            <a:lvl1pPr marL="0" indent="0">
              <a:buNone/>
              <a:defRPr sz="1000">
                <a:solidFill>
                  <a:schemeClr val="accent4"/>
                </a:solidFill>
              </a:defRPr>
            </a:lvl1pPr>
          </a:lstStyle>
          <a:p>
            <a:pPr lvl="0"/>
            <a:r>
              <a:rPr lang="en-US" dirty="0" smtClean="0"/>
              <a:t>Click to edit Master text styles</a:t>
            </a:r>
          </a:p>
        </p:txBody>
      </p:sp>
      <p:sp>
        <p:nvSpPr>
          <p:cNvPr id="33" name="Content Placeholder 2"/>
          <p:cNvSpPr>
            <a:spLocks noGrp="1"/>
          </p:cNvSpPr>
          <p:nvPr>
            <p:ph idx="15"/>
          </p:nvPr>
        </p:nvSpPr>
        <p:spPr>
          <a:xfrm>
            <a:off x="457201" y="4883701"/>
            <a:ext cx="2641685" cy="1232751"/>
          </a:xfrm>
        </p:spPr>
        <p:txBody>
          <a:bodyPr>
            <a:normAutofit/>
          </a:bodyPr>
          <a:lstStyle>
            <a:lvl1pPr marL="0" indent="0">
              <a:buNone/>
              <a:defRPr sz="1000">
                <a:solidFill>
                  <a:schemeClr val="accent4"/>
                </a:solidFill>
              </a:defRPr>
            </a:lvl1pPr>
          </a:lstStyle>
          <a:p>
            <a:pPr lvl="0"/>
            <a:r>
              <a:rPr lang="en-US" dirty="0" smtClean="0"/>
              <a:t>Click to edit Master text styles</a:t>
            </a:r>
          </a:p>
        </p:txBody>
      </p:sp>
      <p:cxnSp>
        <p:nvCxnSpPr>
          <p:cNvPr id="34" name="Straight Connector 33"/>
          <p:cNvCxnSpPr/>
          <p:nvPr userDrawn="1"/>
        </p:nvCxnSpPr>
        <p:spPr>
          <a:xfrm>
            <a:off x="457200" y="1073045"/>
            <a:ext cx="8229600" cy="1110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4" name="Date Placeholder 3"/>
          <p:cNvSpPr>
            <a:spLocks noGrp="1"/>
          </p:cNvSpPr>
          <p:nvPr>
            <p:ph type="dt" sz="half" idx="2"/>
          </p:nvPr>
        </p:nvSpPr>
        <p:spPr>
          <a:xfrm>
            <a:off x="5467048" y="6353561"/>
            <a:ext cx="2610152" cy="365125"/>
          </a:xfrm>
          <a:prstGeom prst="rect">
            <a:avLst/>
          </a:prstGeom>
        </p:spPr>
        <p:txBody>
          <a:bodyPr vert="horz" lIns="0" tIns="0" rIns="0" bIns="0" rtlCol="0" anchor="ctr"/>
          <a:lstStyle>
            <a:lvl1pPr algn="l">
              <a:defRPr sz="1000" b="0" i="0">
                <a:solidFill>
                  <a:schemeClr val="tx1"/>
                </a:solidFill>
                <a:latin typeface="HelveticaNeueLT Std" pitchFamily="34" charset="0"/>
                <a:cs typeface="HelveticaNeueLT Std" pitchFamily="34" charset="0"/>
              </a:defRPr>
            </a:lvl1pPr>
          </a:lstStyle>
          <a:p>
            <a:r>
              <a:rPr lang="en-US" dirty="0" smtClean="0"/>
              <a:t>Grameen Foundation   |    December 2013</a:t>
            </a:r>
            <a:endParaRPr lang="en-US" dirty="0"/>
          </a:p>
        </p:txBody>
      </p:sp>
    </p:spTree>
    <p:extLst>
      <p:ext uri="{BB962C8B-B14F-4D97-AF65-F5344CB8AC3E}">
        <p14:creationId xmlns:p14="http://schemas.microsoft.com/office/powerpoint/2010/main" xmlns="" val="285824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tail Secondary">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a:xfrm>
            <a:off x="8162924" y="6353561"/>
            <a:ext cx="523875" cy="365125"/>
          </a:xfrm>
        </p:spPr>
        <p:txBody>
          <a:bodyPr/>
          <a:lstStyle/>
          <a:p>
            <a:fld id="{81C03404-D438-5B40-9987-C01C2453C0A2}" type="slidenum">
              <a:rPr lang="en-US" smtClean="0"/>
              <a:pPr/>
              <a:t>‹#›</a:t>
            </a:fld>
            <a:endParaRPr lang="en-US"/>
          </a:p>
        </p:txBody>
      </p:sp>
      <p:sp>
        <p:nvSpPr>
          <p:cNvPr id="20" name="Footer Placeholder 4"/>
          <p:cNvSpPr>
            <a:spLocks noGrp="1"/>
          </p:cNvSpPr>
          <p:nvPr>
            <p:ph type="ftr" sz="quarter" idx="3"/>
          </p:nvPr>
        </p:nvSpPr>
        <p:spPr>
          <a:xfrm>
            <a:off x="457200" y="6353561"/>
            <a:ext cx="4452166" cy="365125"/>
          </a:xfrm>
          <a:prstGeom prst="rect">
            <a:avLst/>
          </a:prstGeom>
        </p:spPr>
        <p:txBody>
          <a:bodyPr vert="horz" lIns="0" tIns="0" rIns="0" bIns="0" rtlCol="0" anchor="ctr"/>
          <a:lstStyle>
            <a:lvl1pPr algn="l">
              <a:defRPr sz="1000" b="0" i="0">
                <a:solidFill>
                  <a:schemeClr val="tx1"/>
                </a:solidFill>
                <a:latin typeface="Helvetica Neue Light"/>
                <a:cs typeface="Helvetica Neue Light"/>
              </a:defRPr>
            </a:lvl1pPr>
          </a:lstStyle>
          <a:p>
            <a:r>
              <a:rPr lang="nl-NL" dirty="0" smtClean="0">
                <a:latin typeface="HelveticaNeueLT Std Med"/>
                <a:cs typeface="HelveticaNeueLT Std Med"/>
              </a:rPr>
              <a:t>Grameen Foundation </a:t>
            </a:r>
            <a:r>
              <a:rPr lang="en-US" dirty="0" smtClean="0">
                <a:latin typeface="HelveticaNeueLT Std" pitchFamily="34" charset="0"/>
                <a:cs typeface="HelveticaNeueLT Std Lt"/>
              </a:rPr>
              <a:t>solutions innovation process</a:t>
            </a:r>
            <a:endParaRPr lang="en-US" dirty="0">
              <a:latin typeface="HelveticaNeueLT Std" pitchFamily="34" charset="0"/>
              <a:cs typeface="HelveticaNeueLT Std Lt"/>
            </a:endParaRPr>
          </a:p>
        </p:txBody>
      </p:sp>
      <p:sp>
        <p:nvSpPr>
          <p:cNvPr id="21" name="Picture Placeholder 23"/>
          <p:cNvSpPr>
            <a:spLocks noGrp="1"/>
          </p:cNvSpPr>
          <p:nvPr>
            <p:ph type="pic" sz="quarter" idx="16"/>
          </p:nvPr>
        </p:nvSpPr>
        <p:spPr>
          <a:xfrm>
            <a:off x="5948364" y="1755874"/>
            <a:ext cx="2743200" cy="2570163"/>
          </a:xfrm>
        </p:spPr>
        <p:txBody>
          <a:bodyPr/>
          <a:lstStyle/>
          <a:p>
            <a:endParaRPr lang="en-US"/>
          </a:p>
        </p:txBody>
      </p:sp>
      <p:sp>
        <p:nvSpPr>
          <p:cNvPr id="22" name="Content Placeholder 2"/>
          <p:cNvSpPr>
            <a:spLocks noGrp="1"/>
          </p:cNvSpPr>
          <p:nvPr>
            <p:ph idx="14"/>
          </p:nvPr>
        </p:nvSpPr>
        <p:spPr>
          <a:xfrm>
            <a:off x="3202782" y="1755874"/>
            <a:ext cx="2641685" cy="4222035"/>
          </a:xfrm>
        </p:spPr>
        <p:txBody>
          <a:bodyPr>
            <a:normAutofit/>
          </a:bodyPr>
          <a:lstStyle>
            <a:lvl1pPr marL="0" indent="0">
              <a:buNone/>
              <a:defRPr sz="1200">
                <a:solidFill>
                  <a:schemeClr val="accent4"/>
                </a:solidFill>
              </a:defRPr>
            </a:lvl1pPr>
          </a:lstStyle>
          <a:p>
            <a:pPr lvl="0"/>
            <a:r>
              <a:rPr lang="en-US" dirty="0" smtClean="0"/>
              <a:t>Click to edit Master text styles</a:t>
            </a:r>
          </a:p>
        </p:txBody>
      </p:sp>
      <p:sp>
        <p:nvSpPr>
          <p:cNvPr id="23" name="Content Placeholder 2"/>
          <p:cNvSpPr>
            <a:spLocks noGrp="1"/>
          </p:cNvSpPr>
          <p:nvPr>
            <p:ph idx="15"/>
          </p:nvPr>
        </p:nvSpPr>
        <p:spPr>
          <a:xfrm>
            <a:off x="457201" y="1755874"/>
            <a:ext cx="2641685" cy="4222035"/>
          </a:xfrm>
        </p:spPr>
        <p:txBody>
          <a:bodyPr>
            <a:normAutofit/>
          </a:bodyPr>
          <a:lstStyle>
            <a:lvl1pPr marL="0" indent="0">
              <a:buNone/>
              <a:defRPr sz="1200">
                <a:solidFill>
                  <a:schemeClr val="accent4"/>
                </a:solidFill>
              </a:defRPr>
            </a:lvl1pPr>
          </a:lstStyle>
          <a:p>
            <a:pPr lvl="0"/>
            <a:r>
              <a:rPr lang="en-US" dirty="0" smtClean="0"/>
              <a:t>Click to edit Master text styles</a:t>
            </a:r>
          </a:p>
        </p:txBody>
      </p:sp>
      <p:sp>
        <p:nvSpPr>
          <p:cNvPr id="24" name="Text Placeholder 25"/>
          <p:cNvSpPr>
            <a:spLocks noGrp="1"/>
          </p:cNvSpPr>
          <p:nvPr>
            <p:ph type="body" sz="quarter" idx="20" hasCustomPrompt="1"/>
          </p:nvPr>
        </p:nvSpPr>
        <p:spPr>
          <a:xfrm>
            <a:off x="457201" y="1261623"/>
            <a:ext cx="5491164" cy="339724"/>
          </a:xfrm>
        </p:spPr>
        <p:txBody>
          <a:bodyPr>
            <a:noAutofit/>
          </a:bodyPr>
          <a:lstStyle>
            <a:lvl1pPr marL="0" indent="0">
              <a:buNone/>
              <a:defRPr sz="1800"/>
            </a:lvl1pPr>
            <a:lvl2pPr>
              <a:defRPr sz="2400"/>
            </a:lvl2pPr>
            <a:lvl3pPr>
              <a:defRPr sz="2400"/>
            </a:lvl3pPr>
            <a:lvl4pPr>
              <a:defRPr sz="2400"/>
            </a:lvl4pPr>
            <a:lvl5pPr>
              <a:defRPr sz="2400"/>
            </a:lvl5pPr>
          </a:lstStyle>
          <a:p>
            <a:pPr lvl="0"/>
            <a:r>
              <a:rPr lang="en-US" dirty="0" smtClean="0"/>
              <a:t>Intro</a:t>
            </a:r>
          </a:p>
        </p:txBody>
      </p:sp>
      <p:sp>
        <p:nvSpPr>
          <p:cNvPr id="25" name="Title 1"/>
          <p:cNvSpPr>
            <a:spLocks noGrp="1"/>
          </p:cNvSpPr>
          <p:nvPr>
            <p:ph type="title" hasCustomPrompt="1"/>
          </p:nvPr>
        </p:nvSpPr>
        <p:spPr>
          <a:xfrm>
            <a:off x="457200" y="274638"/>
            <a:ext cx="5491164" cy="263607"/>
          </a:xfrm>
        </p:spPr>
        <p:txBody>
          <a:bodyPr anchor="t" anchorCtr="0">
            <a:normAutofit/>
          </a:bodyPr>
          <a:lstStyle>
            <a:lvl1pPr algn="l">
              <a:defRPr sz="1800"/>
            </a:lvl1pPr>
          </a:lstStyle>
          <a:p>
            <a:r>
              <a:rPr lang="en-US" dirty="0" smtClean="0"/>
              <a:t>Title</a:t>
            </a:r>
            <a:endParaRPr lang="en-US" dirty="0"/>
          </a:p>
        </p:txBody>
      </p:sp>
      <p:sp>
        <p:nvSpPr>
          <p:cNvPr id="26" name="Text Placeholder 25"/>
          <p:cNvSpPr>
            <a:spLocks noGrp="1"/>
          </p:cNvSpPr>
          <p:nvPr>
            <p:ph type="body" sz="quarter" idx="19" hasCustomPrompt="1"/>
          </p:nvPr>
        </p:nvSpPr>
        <p:spPr>
          <a:xfrm>
            <a:off x="457199" y="562444"/>
            <a:ext cx="5491164" cy="281632"/>
          </a:xfrm>
        </p:spPr>
        <p:txBody>
          <a:bodyPr>
            <a:noAutofit/>
          </a:bodyPr>
          <a:lstStyle>
            <a:lvl1pPr marL="0" indent="0">
              <a:buNone/>
              <a:defRPr sz="1800"/>
            </a:lvl1pPr>
            <a:lvl2pPr>
              <a:defRPr sz="2400"/>
            </a:lvl2pPr>
            <a:lvl3pPr>
              <a:defRPr sz="2400"/>
            </a:lvl3pPr>
            <a:lvl4pPr>
              <a:defRPr sz="2400"/>
            </a:lvl4pPr>
            <a:lvl5pPr>
              <a:defRPr sz="2400"/>
            </a:lvl5pPr>
          </a:lstStyle>
          <a:p>
            <a:pPr lvl="0"/>
            <a:r>
              <a:rPr lang="en-US" dirty="0" smtClean="0"/>
              <a:t>Subtitle</a:t>
            </a:r>
          </a:p>
        </p:txBody>
      </p:sp>
      <p:cxnSp>
        <p:nvCxnSpPr>
          <p:cNvPr id="27" name="Straight Connector 26"/>
          <p:cNvCxnSpPr/>
          <p:nvPr userDrawn="1"/>
        </p:nvCxnSpPr>
        <p:spPr>
          <a:xfrm>
            <a:off x="457200" y="1073045"/>
            <a:ext cx="8229600" cy="1110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3" name="Date Placeholder 3"/>
          <p:cNvSpPr>
            <a:spLocks noGrp="1"/>
          </p:cNvSpPr>
          <p:nvPr>
            <p:ph type="dt" sz="half" idx="2"/>
          </p:nvPr>
        </p:nvSpPr>
        <p:spPr>
          <a:xfrm>
            <a:off x="5467048" y="6353561"/>
            <a:ext cx="2610152" cy="365125"/>
          </a:xfrm>
          <a:prstGeom prst="rect">
            <a:avLst/>
          </a:prstGeom>
        </p:spPr>
        <p:txBody>
          <a:bodyPr vert="horz" lIns="0" tIns="0" rIns="0" bIns="0" rtlCol="0" anchor="ctr"/>
          <a:lstStyle>
            <a:lvl1pPr algn="l">
              <a:defRPr sz="1000" b="0" i="0">
                <a:solidFill>
                  <a:schemeClr val="tx1"/>
                </a:solidFill>
                <a:latin typeface="HelveticaNeueLT Std" pitchFamily="34" charset="0"/>
                <a:cs typeface="HelveticaNeueLT Std" pitchFamily="34" charset="0"/>
              </a:defRPr>
            </a:lvl1pPr>
          </a:lstStyle>
          <a:p>
            <a:r>
              <a:rPr lang="en-US" dirty="0" smtClean="0"/>
              <a:t>Grameen Foundation   |    December 2013</a:t>
            </a:r>
            <a:endParaRPr lang="en-US" dirty="0"/>
          </a:p>
        </p:txBody>
      </p:sp>
    </p:spTree>
    <p:extLst>
      <p:ext uri="{BB962C8B-B14F-4D97-AF65-F5344CB8AC3E}">
        <p14:creationId xmlns:p14="http://schemas.microsoft.com/office/powerpoint/2010/main" xmlns="" val="705694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C03404-D438-5B40-9987-C01C2453C0A2}" type="slidenum">
              <a:rPr lang="en-US" smtClean="0"/>
              <a:pPr/>
              <a:t>‹#›</a:t>
            </a:fld>
            <a:endParaRPr lang="en-US"/>
          </a:p>
        </p:txBody>
      </p:sp>
      <p:sp>
        <p:nvSpPr>
          <p:cNvPr id="6" name="Date Placeholder 3"/>
          <p:cNvSpPr>
            <a:spLocks noGrp="1"/>
          </p:cNvSpPr>
          <p:nvPr>
            <p:ph type="dt" sz="half" idx="2"/>
          </p:nvPr>
        </p:nvSpPr>
        <p:spPr>
          <a:xfrm>
            <a:off x="5467048" y="6353561"/>
            <a:ext cx="2610152" cy="365125"/>
          </a:xfrm>
          <a:prstGeom prst="rect">
            <a:avLst/>
          </a:prstGeom>
        </p:spPr>
        <p:txBody>
          <a:bodyPr vert="horz" lIns="0" tIns="0" rIns="0" bIns="0" rtlCol="0" anchor="ctr"/>
          <a:lstStyle>
            <a:lvl1pPr algn="l">
              <a:defRPr sz="1000" b="0" i="0">
                <a:solidFill>
                  <a:schemeClr val="tx1"/>
                </a:solidFill>
                <a:latin typeface="HelveticaNeueLT Std" pitchFamily="34" charset="0"/>
                <a:cs typeface="HelveticaNeueLT Std" pitchFamily="34" charset="0"/>
              </a:defRPr>
            </a:lvl1pPr>
          </a:lstStyle>
          <a:p>
            <a:r>
              <a:rPr lang="en-US" dirty="0" smtClean="0"/>
              <a:t>Grameen Foundation   |    December 2013</a:t>
            </a:r>
            <a:endParaRPr lang="en-US" dirty="0"/>
          </a:p>
        </p:txBody>
      </p:sp>
      <p:sp>
        <p:nvSpPr>
          <p:cNvPr id="5" name="Title 1"/>
          <p:cNvSpPr>
            <a:spLocks noGrp="1"/>
          </p:cNvSpPr>
          <p:nvPr>
            <p:ph type="ctrTitle"/>
          </p:nvPr>
        </p:nvSpPr>
        <p:spPr>
          <a:xfrm>
            <a:off x="685800" y="2130425"/>
            <a:ext cx="7772400" cy="1470025"/>
          </a:xfrm>
          <a:prstGeom prst="rect">
            <a:avLst/>
          </a:prstGeom>
        </p:spPr>
        <p:txBody>
          <a:bodyPr/>
          <a:lstStyle>
            <a:lvl1pPr algn="l">
              <a:defRPr>
                <a:solidFill>
                  <a:schemeClr val="tx1"/>
                </a:solidFill>
                <a:latin typeface="HelveticaNeueLT Std Med" pitchFamily="34"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685800" y="3886200"/>
            <a:ext cx="7772400" cy="1752600"/>
          </a:xfrm>
          <a:prstGeom prst="rect">
            <a:avLst/>
          </a:prstGeom>
        </p:spPr>
        <p:txBody>
          <a:bodyPr/>
          <a:lstStyle>
            <a:lvl1pPr marL="0" indent="0" algn="l">
              <a:lnSpc>
                <a:spcPct val="130000"/>
              </a:lnSpc>
              <a:spcBef>
                <a:spcPts val="0"/>
              </a:spcBef>
              <a:spcAft>
                <a:spcPts val="1800"/>
              </a:spcAft>
              <a:buNone/>
              <a:defRPr sz="1800">
                <a:solidFill>
                  <a:schemeClr val="tx1"/>
                </a:solidFill>
                <a:latin typeface="HelveticaNeueLT St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769921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ppendix 4 column">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1C03404-D438-5B40-9987-C01C2453C0A2}" type="slidenum">
              <a:rPr lang="en-US" smtClean="0"/>
              <a:pPr/>
              <a:t>‹#›</a:t>
            </a:fld>
            <a:endParaRPr lang="en-US" dirty="0"/>
          </a:p>
        </p:txBody>
      </p:sp>
      <p:sp>
        <p:nvSpPr>
          <p:cNvPr id="5" name="Slide Number Placeholder 4"/>
          <p:cNvSpPr txBox="1">
            <a:spLocks/>
          </p:cNvSpPr>
          <p:nvPr userDrawn="1"/>
        </p:nvSpPr>
        <p:spPr>
          <a:xfrm>
            <a:off x="8162924" y="6353561"/>
            <a:ext cx="523875" cy="365125"/>
          </a:xfrm>
          <a:prstGeom prst="rect">
            <a:avLst/>
          </a:prstGeom>
        </p:spPr>
        <p:txBody>
          <a:bodyPr vert="horz" wrap="square" lIns="0" tIns="0" rIns="0" bIns="0" rtlCol="0" anchor="ctr"/>
          <a:lstStyle>
            <a:defPPr>
              <a:defRPr lang="en-US"/>
            </a:defPPr>
            <a:lvl1pPr marL="0" algn="r" defTabSz="457200" rtl="0" eaLnBrk="1" latinLnBrk="0" hangingPunct="1">
              <a:defRPr sz="1000" b="0" i="0" kern="1200">
                <a:solidFill>
                  <a:schemeClr val="tx1"/>
                </a:solidFill>
                <a:latin typeface="HelveticaNeueLT Std Lt"/>
                <a:ea typeface="+mn-ea"/>
                <a:cs typeface="HelveticaNeueLT Std L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1C03404-D438-5B40-9987-C01C2453C0A2}" type="slidenum">
              <a:rPr lang="en-US" smtClean="0">
                <a:latin typeface="HelveticaNeueLT Std" pitchFamily="34" charset="0"/>
              </a:rPr>
              <a:pPr/>
              <a:t>‹#›</a:t>
            </a:fld>
            <a:endParaRPr lang="en-US" dirty="0">
              <a:latin typeface="HelveticaNeueLT Std" pitchFamily="34" charset="0"/>
            </a:endParaRPr>
          </a:p>
        </p:txBody>
      </p:sp>
      <p:cxnSp>
        <p:nvCxnSpPr>
          <p:cNvPr id="8" name="Straight Connector 7"/>
          <p:cNvCxnSpPr/>
          <p:nvPr userDrawn="1"/>
        </p:nvCxnSpPr>
        <p:spPr>
          <a:xfrm>
            <a:off x="457199" y="771204"/>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6"/>
          </p:nvPr>
        </p:nvSpPr>
        <p:spPr>
          <a:xfrm>
            <a:off x="457199" y="1296737"/>
            <a:ext cx="1927225" cy="4879474"/>
          </a:xfrm>
        </p:spPr>
        <p:txBody>
          <a:bodyPr>
            <a:normAutofit/>
          </a:bodyPr>
          <a:lstStyle>
            <a:lvl1pPr marL="0" indent="0">
              <a:buNone/>
              <a:defRPr sz="1000" b="0" i="0">
                <a:solidFill>
                  <a:schemeClr val="accent4"/>
                </a:solidFill>
                <a:latin typeface="HelveticaNeueLT Std" pitchFamily="34" charset="0"/>
                <a:cs typeface="HelveticaNeueLT Std" pitchFamily="34" charset="0"/>
              </a:defRPr>
            </a:lvl1pPr>
            <a:lvl2pPr marL="457200" indent="0">
              <a:buNone/>
              <a:defRPr sz="1000" b="0" i="0">
                <a:solidFill>
                  <a:schemeClr val="accent4"/>
                </a:solidFill>
                <a:latin typeface="HelveticaNeueLT Std" pitchFamily="34" charset="0"/>
                <a:cs typeface="HelveticaNeueLT Std" pitchFamily="34" charset="0"/>
              </a:defRPr>
            </a:lvl2pPr>
            <a:lvl3pPr marL="914400" indent="0">
              <a:buNone/>
              <a:defRPr sz="1000"/>
            </a:lvl3pPr>
            <a:lvl4pPr marL="1371600" indent="0">
              <a:buNone/>
              <a:defRPr sz="1000"/>
            </a:lvl4pPr>
            <a:lvl5pPr marL="1828800" indent="0">
              <a:buNone/>
              <a:defRPr sz="1000"/>
            </a:lvl5pPr>
          </a:lstStyle>
          <a:p>
            <a:pPr lvl="0"/>
            <a:r>
              <a:rPr lang="en-US" dirty="0" smtClean="0"/>
              <a:t>Click to edit Master text styles</a:t>
            </a:r>
          </a:p>
          <a:p>
            <a:pPr lvl="1"/>
            <a:r>
              <a:rPr lang="en-US" dirty="0" smtClean="0"/>
              <a:t>Second level</a:t>
            </a:r>
          </a:p>
        </p:txBody>
      </p:sp>
      <p:sp>
        <p:nvSpPr>
          <p:cNvPr id="20" name="Text Placeholder 15"/>
          <p:cNvSpPr>
            <a:spLocks noGrp="1"/>
          </p:cNvSpPr>
          <p:nvPr>
            <p:ph type="body" sz="quarter" idx="17"/>
          </p:nvPr>
        </p:nvSpPr>
        <p:spPr>
          <a:xfrm>
            <a:off x="2563560" y="1296737"/>
            <a:ext cx="1927225" cy="4879474"/>
          </a:xfrm>
        </p:spPr>
        <p:txBody>
          <a:bodyPr>
            <a:normAutofit/>
          </a:bodyPr>
          <a:lstStyle>
            <a:lvl1pPr marL="0" indent="0">
              <a:buNone/>
              <a:defRPr sz="1000" b="0" i="0">
                <a:solidFill>
                  <a:schemeClr val="accent4"/>
                </a:solidFill>
                <a:latin typeface="HelveticaNeueLT Std" pitchFamily="34" charset="0"/>
                <a:cs typeface="HelveticaNeueLT Std" pitchFamily="34" charset="0"/>
              </a:defRPr>
            </a:lvl1pPr>
            <a:lvl2pPr marL="457200" indent="0">
              <a:buNone/>
              <a:defRPr sz="1000" b="0" i="0">
                <a:solidFill>
                  <a:schemeClr val="accent4"/>
                </a:solidFill>
                <a:latin typeface="HelveticaNeueLT Std" pitchFamily="34" charset="0"/>
                <a:cs typeface="HelveticaNeueLT Std" pitchFamily="34" charset="0"/>
              </a:defRPr>
            </a:lvl2pPr>
            <a:lvl3pPr marL="914400" indent="0">
              <a:buNone/>
              <a:defRPr sz="1000"/>
            </a:lvl3pPr>
            <a:lvl4pPr marL="1371600" indent="0">
              <a:buNone/>
              <a:defRPr sz="1000"/>
            </a:lvl4pPr>
            <a:lvl5pPr marL="1828800" indent="0">
              <a:buNone/>
              <a:defRPr sz="1000"/>
            </a:lvl5pPr>
          </a:lstStyle>
          <a:p>
            <a:pPr lvl="0"/>
            <a:r>
              <a:rPr lang="en-US" dirty="0" smtClean="0"/>
              <a:t>Click to edit Master text styles</a:t>
            </a:r>
          </a:p>
          <a:p>
            <a:pPr lvl="1"/>
            <a:r>
              <a:rPr lang="en-US" dirty="0" smtClean="0"/>
              <a:t>Second level</a:t>
            </a:r>
          </a:p>
        </p:txBody>
      </p:sp>
      <p:sp>
        <p:nvSpPr>
          <p:cNvPr id="22" name="Text Placeholder 15"/>
          <p:cNvSpPr>
            <a:spLocks noGrp="1"/>
          </p:cNvSpPr>
          <p:nvPr>
            <p:ph type="body" sz="quarter" idx="18"/>
          </p:nvPr>
        </p:nvSpPr>
        <p:spPr>
          <a:xfrm>
            <a:off x="4669921" y="1296737"/>
            <a:ext cx="1927225" cy="4879474"/>
          </a:xfrm>
        </p:spPr>
        <p:txBody>
          <a:bodyPr>
            <a:normAutofit/>
          </a:bodyPr>
          <a:lstStyle>
            <a:lvl1pPr marL="0" indent="0">
              <a:buNone/>
              <a:defRPr sz="1000" b="0" i="0">
                <a:solidFill>
                  <a:schemeClr val="accent4"/>
                </a:solidFill>
                <a:latin typeface="HelveticaNeueLT Std" pitchFamily="34" charset="0"/>
                <a:cs typeface="HelveticaNeueLT Std" pitchFamily="34" charset="0"/>
              </a:defRPr>
            </a:lvl1pPr>
            <a:lvl2pPr marL="457200" indent="0">
              <a:buNone/>
              <a:defRPr sz="1000" b="0" i="0">
                <a:solidFill>
                  <a:schemeClr val="accent4"/>
                </a:solidFill>
                <a:latin typeface="HelveticaNeueLT Std" pitchFamily="34" charset="0"/>
                <a:cs typeface="HelveticaNeueLT Std" pitchFamily="34" charset="0"/>
              </a:defRPr>
            </a:lvl2pPr>
            <a:lvl3pPr marL="914400" indent="0">
              <a:buNone/>
              <a:defRPr sz="1000"/>
            </a:lvl3pPr>
            <a:lvl4pPr marL="1371600" indent="0">
              <a:buNone/>
              <a:defRPr sz="1000"/>
            </a:lvl4pPr>
            <a:lvl5pPr marL="1828800" indent="0">
              <a:buNone/>
              <a:defRPr sz="1000"/>
            </a:lvl5pPr>
          </a:lstStyle>
          <a:p>
            <a:pPr lvl="0"/>
            <a:r>
              <a:rPr lang="en-US" dirty="0" smtClean="0"/>
              <a:t>Click to edit Master text styles</a:t>
            </a:r>
          </a:p>
          <a:p>
            <a:pPr lvl="1"/>
            <a:r>
              <a:rPr lang="en-US" dirty="0" smtClean="0"/>
              <a:t>Second level</a:t>
            </a:r>
          </a:p>
        </p:txBody>
      </p:sp>
      <p:sp>
        <p:nvSpPr>
          <p:cNvPr id="24" name="Text Placeholder 15"/>
          <p:cNvSpPr>
            <a:spLocks noGrp="1"/>
          </p:cNvSpPr>
          <p:nvPr>
            <p:ph type="body" sz="quarter" idx="19"/>
          </p:nvPr>
        </p:nvSpPr>
        <p:spPr>
          <a:xfrm>
            <a:off x="6759574" y="1296737"/>
            <a:ext cx="1927225" cy="4879474"/>
          </a:xfrm>
        </p:spPr>
        <p:txBody>
          <a:bodyPr>
            <a:normAutofit/>
          </a:bodyPr>
          <a:lstStyle>
            <a:lvl1pPr marL="0" indent="0">
              <a:buNone/>
              <a:defRPr sz="1000" b="0" i="0">
                <a:solidFill>
                  <a:schemeClr val="accent4"/>
                </a:solidFill>
                <a:latin typeface="HelveticaNeueLT Std" pitchFamily="34" charset="0"/>
                <a:cs typeface="HelveticaNeueLT Std" pitchFamily="34" charset="0"/>
              </a:defRPr>
            </a:lvl1pPr>
            <a:lvl2pPr marL="457200" indent="0">
              <a:buNone/>
              <a:defRPr sz="1000" b="0" i="0">
                <a:solidFill>
                  <a:schemeClr val="accent4"/>
                </a:solidFill>
                <a:latin typeface="HelveticaNeueLT Std" pitchFamily="34" charset="0"/>
                <a:cs typeface="HelveticaNeueLT Std" pitchFamily="34" charset="0"/>
              </a:defRPr>
            </a:lvl2pPr>
            <a:lvl3pPr marL="914400" indent="0">
              <a:buNone/>
              <a:defRPr sz="1000"/>
            </a:lvl3pPr>
            <a:lvl4pPr marL="1371600" indent="0">
              <a:buNone/>
              <a:defRPr sz="1000"/>
            </a:lvl4pPr>
            <a:lvl5pPr marL="1828800" indent="0">
              <a:buNone/>
              <a:defRPr sz="1000"/>
            </a:lvl5pPr>
          </a:lstStyle>
          <a:p>
            <a:pPr lvl="0"/>
            <a:r>
              <a:rPr lang="en-US" dirty="0" smtClean="0"/>
              <a:t>Click to edit Master text styles</a:t>
            </a:r>
          </a:p>
          <a:p>
            <a:pPr lvl="1"/>
            <a:r>
              <a:rPr lang="en-US" dirty="0" smtClean="0"/>
              <a:t>Second level</a:t>
            </a:r>
          </a:p>
        </p:txBody>
      </p:sp>
      <p:sp>
        <p:nvSpPr>
          <p:cNvPr id="26" name="Title 25"/>
          <p:cNvSpPr>
            <a:spLocks noGrp="1"/>
          </p:cNvSpPr>
          <p:nvPr>
            <p:ph type="title"/>
          </p:nvPr>
        </p:nvSpPr>
        <p:spPr>
          <a:xfrm>
            <a:off x="457200" y="274638"/>
            <a:ext cx="8229600" cy="508777"/>
          </a:xfrm>
        </p:spPr>
        <p:txBody>
          <a:bodyPr anchor="t" anchorCtr="0">
            <a:noAutofit/>
          </a:bodyPr>
          <a:lstStyle>
            <a:lvl1pPr algn="l">
              <a:defRPr sz="1800"/>
            </a:lvl1pPr>
          </a:lstStyle>
          <a:p>
            <a:r>
              <a:rPr lang="en-US" smtClean="0"/>
              <a:t>Click to edit Master title style</a:t>
            </a:r>
            <a:endParaRPr lang="en-US"/>
          </a:p>
        </p:txBody>
      </p:sp>
      <p:sp>
        <p:nvSpPr>
          <p:cNvPr id="29" name="Text Placeholder 28"/>
          <p:cNvSpPr>
            <a:spLocks noGrp="1"/>
          </p:cNvSpPr>
          <p:nvPr>
            <p:ph type="body" sz="quarter" idx="20" hasCustomPrompt="1"/>
          </p:nvPr>
        </p:nvSpPr>
        <p:spPr>
          <a:xfrm>
            <a:off x="457200" y="922338"/>
            <a:ext cx="1927225" cy="374650"/>
          </a:xfrm>
        </p:spPr>
        <p:txBody>
          <a:bodyPr>
            <a:normAutofit/>
          </a:bodyPr>
          <a:lstStyle>
            <a:lvl1pPr marL="0" indent="0">
              <a:buNone/>
              <a:defRPr sz="1200" b="0" i="0">
                <a:solidFill>
                  <a:srgbClr val="007749"/>
                </a:solidFill>
                <a:latin typeface="HelveticaNeueLT Std Med"/>
                <a:cs typeface="HelveticaNeueLT Std Med"/>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category</a:t>
            </a:r>
            <a:endParaRPr lang="en-US" dirty="0"/>
          </a:p>
        </p:txBody>
      </p:sp>
      <p:sp>
        <p:nvSpPr>
          <p:cNvPr id="30" name="Text Placeholder 28"/>
          <p:cNvSpPr>
            <a:spLocks noGrp="1"/>
          </p:cNvSpPr>
          <p:nvPr>
            <p:ph type="body" sz="quarter" idx="21" hasCustomPrompt="1"/>
          </p:nvPr>
        </p:nvSpPr>
        <p:spPr>
          <a:xfrm>
            <a:off x="2568405" y="927517"/>
            <a:ext cx="1927225" cy="374650"/>
          </a:xfrm>
        </p:spPr>
        <p:txBody>
          <a:bodyPr>
            <a:normAutofit/>
          </a:bodyPr>
          <a:lstStyle>
            <a:lvl1pPr marL="0" indent="0">
              <a:buNone/>
              <a:defRPr sz="1200" b="0" i="0">
                <a:solidFill>
                  <a:srgbClr val="007749"/>
                </a:solidFill>
                <a:latin typeface="HelveticaNeueLT Std Med"/>
                <a:cs typeface="HelveticaNeueLT Std Med"/>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category</a:t>
            </a:r>
            <a:endParaRPr lang="en-US" dirty="0"/>
          </a:p>
        </p:txBody>
      </p:sp>
      <p:sp>
        <p:nvSpPr>
          <p:cNvPr id="31" name="Text Placeholder 28"/>
          <p:cNvSpPr>
            <a:spLocks noGrp="1"/>
          </p:cNvSpPr>
          <p:nvPr>
            <p:ph type="body" sz="quarter" idx="22" hasCustomPrompt="1"/>
          </p:nvPr>
        </p:nvSpPr>
        <p:spPr>
          <a:xfrm>
            <a:off x="4669921" y="922087"/>
            <a:ext cx="1927225" cy="374650"/>
          </a:xfrm>
        </p:spPr>
        <p:txBody>
          <a:bodyPr>
            <a:normAutofit/>
          </a:bodyPr>
          <a:lstStyle>
            <a:lvl1pPr marL="0" indent="0">
              <a:buNone/>
              <a:defRPr sz="1200" b="0" i="0">
                <a:solidFill>
                  <a:srgbClr val="007749"/>
                </a:solidFill>
                <a:latin typeface="HelveticaNeueLT Std Med"/>
                <a:cs typeface="HelveticaNeueLT Std Med"/>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category</a:t>
            </a:r>
            <a:endParaRPr lang="en-US" dirty="0"/>
          </a:p>
        </p:txBody>
      </p:sp>
      <p:sp>
        <p:nvSpPr>
          <p:cNvPr id="32" name="Text Placeholder 28"/>
          <p:cNvSpPr>
            <a:spLocks noGrp="1"/>
          </p:cNvSpPr>
          <p:nvPr>
            <p:ph type="body" sz="quarter" idx="23" hasCustomPrompt="1"/>
          </p:nvPr>
        </p:nvSpPr>
        <p:spPr>
          <a:xfrm>
            <a:off x="6759575" y="922087"/>
            <a:ext cx="1927225" cy="374650"/>
          </a:xfrm>
        </p:spPr>
        <p:txBody>
          <a:bodyPr>
            <a:normAutofit/>
          </a:bodyPr>
          <a:lstStyle>
            <a:lvl1pPr marL="0" indent="0">
              <a:buNone/>
              <a:defRPr sz="1200" b="0" i="0">
                <a:solidFill>
                  <a:srgbClr val="007749"/>
                </a:solidFill>
                <a:latin typeface="HelveticaNeueLT Std Med"/>
                <a:cs typeface="HelveticaNeueLT Std Med"/>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category</a:t>
            </a:r>
            <a:endParaRPr lang="en-US" dirty="0"/>
          </a:p>
        </p:txBody>
      </p:sp>
      <p:sp>
        <p:nvSpPr>
          <p:cNvPr id="17" name="Date Placeholder 3"/>
          <p:cNvSpPr>
            <a:spLocks noGrp="1"/>
          </p:cNvSpPr>
          <p:nvPr>
            <p:ph type="dt" sz="half" idx="2"/>
          </p:nvPr>
        </p:nvSpPr>
        <p:spPr>
          <a:xfrm>
            <a:off x="5467048" y="6353561"/>
            <a:ext cx="2610152" cy="365125"/>
          </a:xfrm>
          <a:prstGeom prst="rect">
            <a:avLst/>
          </a:prstGeom>
        </p:spPr>
        <p:txBody>
          <a:bodyPr vert="horz" lIns="0" tIns="0" rIns="0" bIns="0" rtlCol="0" anchor="ctr"/>
          <a:lstStyle>
            <a:lvl1pPr algn="l">
              <a:defRPr sz="1000" b="0" i="0">
                <a:solidFill>
                  <a:schemeClr val="tx1"/>
                </a:solidFill>
                <a:latin typeface="HelveticaNeueLT Std" pitchFamily="34" charset="0"/>
                <a:cs typeface="HelveticaNeueLT Std" pitchFamily="34" charset="0"/>
              </a:defRPr>
            </a:lvl1pPr>
          </a:lstStyle>
          <a:p>
            <a:r>
              <a:rPr lang="en-US" dirty="0" smtClean="0"/>
              <a:t>Grameen Foundation   |    December 2013</a:t>
            </a:r>
            <a:endParaRPr lang="en-US" dirty="0"/>
          </a:p>
        </p:txBody>
      </p:sp>
    </p:spTree>
    <p:extLst>
      <p:ext uri="{BB962C8B-B14F-4D97-AF65-F5344CB8AC3E}">
        <p14:creationId xmlns:p14="http://schemas.microsoft.com/office/powerpoint/2010/main" xmlns="" val="31639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ppendix 3 column">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a:xfrm>
            <a:off x="8162924" y="6353561"/>
            <a:ext cx="523875" cy="365125"/>
          </a:xfrm>
        </p:spPr>
        <p:txBody>
          <a:bodyPr/>
          <a:lstStyle/>
          <a:p>
            <a:fld id="{81C03404-D438-5B40-9987-C01C2453C0A2}" type="slidenum">
              <a:rPr lang="en-US" smtClean="0"/>
              <a:pPr/>
              <a:t>‹#›</a:t>
            </a:fld>
            <a:endParaRPr lang="en-US" dirty="0"/>
          </a:p>
        </p:txBody>
      </p:sp>
      <p:sp>
        <p:nvSpPr>
          <p:cNvPr id="7" name="Slide Number Placeholder 4"/>
          <p:cNvSpPr txBox="1">
            <a:spLocks/>
          </p:cNvSpPr>
          <p:nvPr userDrawn="1"/>
        </p:nvSpPr>
        <p:spPr>
          <a:xfrm>
            <a:off x="8162924" y="6353561"/>
            <a:ext cx="523875" cy="365125"/>
          </a:xfrm>
          <a:prstGeom prst="rect">
            <a:avLst/>
          </a:prstGeom>
        </p:spPr>
        <p:txBody>
          <a:bodyPr vert="horz" wrap="square" lIns="0" tIns="0" rIns="0" bIns="0" rtlCol="0" anchor="ctr"/>
          <a:lstStyle>
            <a:defPPr>
              <a:defRPr lang="en-US"/>
            </a:defPPr>
            <a:lvl1pPr marL="0" algn="r" defTabSz="457200" rtl="0" eaLnBrk="1" latinLnBrk="0" hangingPunct="1">
              <a:defRPr sz="1000" b="0" i="0" kern="1200">
                <a:solidFill>
                  <a:schemeClr val="tx1"/>
                </a:solidFill>
                <a:latin typeface="HelveticaNeueLT Std Lt"/>
                <a:ea typeface="+mn-ea"/>
                <a:cs typeface="HelveticaNeueLT Std L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1C03404-D438-5B40-9987-C01C2453C0A2}" type="slidenum">
              <a:rPr lang="en-US" smtClean="0">
                <a:latin typeface="HelveticaNeueLT Std" pitchFamily="34" charset="0"/>
              </a:rPr>
              <a:pPr/>
              <a:t>‹#›</a:t>
            </a:fld>
            <a:endParaRPr lang="en-US" dirty="0">
              <a:latin typeface="HelveticaNeueLT Std" pitchFamily="34" charset="0"/>
            </a:endParaRPr>
          </a:p>
        </p:txBody>
      </p:sp>
      <p:cxnSp>
        <p:nvCxnSpPr>
          <p:cNvPr id="9" name="Straight Connector 8"/>
          <p:cNvCxnSpPr/>
          <p:nvPr userDrawn="1"/>
        </p:nvCxnSpPr>
        <p:spPr>
          <a:xfrm>
            <a:off x="457199" y="771204"/>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2" name="Text Placeholder 15"/>
          <p:cNvSpPr>
            <a:spLocks noGrp="1"/>
          </p:cNvSpPr>
          <p:nvPr>
            <p:ph type="body" sz="quarter" idx="18"/>
          </p:nvPr>
        </p:nvSpPr>
        <p:spPr>
          <a:xfrm>
            <a:off x="6047873" y="1296737"/>
            <a:ext cx="2638926" cy="4879474"/>
          </a:xfrm>
        </p:spPr>
        <p:txBody>
          <a:bodyPr>
            <a:normAutofit/>
          </a:bodyPr>
          <a:lstStyle>
            <a:lvl1pPr marL="0" indent="0">
              <a:buNone/>
              <a:defRPr sz="1000" b="0" i="0">
                <a:solidFill>
                  <a:schemeClr val="accent4"/>
                </a:solidFill>
                <a:latin typeface="HelveticaNeueLT Std" pitchFamily="34" charset="0"/>
                <a:cs typeface="HelveticaNeueLT Std" pitchFamily="34" charset="0"/>
              </a:defRPr>
            </a:lvl1pPr>
            <a:lvl2pPr marL="457200" indent="0">
              <a:buNone/>
              <a:defRPr sz="1000" b="0" i="0">
                <a:solidFill>
                  <a:schemeClr val="accent4"/>
                </a:solidFill>
                <a:latin typeface="HelveticaNeueLT Std" pitchFamily="34" charset="0"/>
                <a:cs typeface="HelveticaNeueLT Std" pitchFamily="34" charset="0"/>
              </a:defRPr>
            </a:lvl2pPr>
            <a:lvl3pPr marL="914400" indent="0">
              <a:buNone/>
              <a:defRPr sz="1000"/>
            </a:lvl3pPr>
            <a:lvl4pPr marL="1371600" indent="0">
              <a:buNone/>
              <a:defRPr sz="1000"/>
            </a:lvl4pPr>
            <a:lvl5pPr marL="1828800" indent="0">
              <a:buNone/>
              <a:defRPr sz="1000"/>
            </a:lvl5pPr>
          </a:lstStyle>
          <a:p>
            <a:pPr lvl="0"/>
            <a:r>
              <a:rPr lang="en-US" dirty="0" smtClean="0"/>
              <a:t>Click to edit Master text styles</a:t>
            </a:r>
          </a:p>
          <a:p>
            <a:pPr lvl="1"/>
            <a:r>
              <a:rPr lang="en-US" dirty="0" smtClean="0"/>
              <a:t>Second level</a:t>
            </a:r>
          </a:p>
        </p:txBody>
      </p:sp>
      <p:sp>
        <p:nvSpPr>
          <p:cNvPr id="14" name="Title 25"/>
          <p:cNvSpPr>
            <a:spLocks noGrp="1"/>
          </p:cNvSpPr>
          <p:nvPr>
            <p:ph type="title"/>
          </p:nvPr>
        </p:nvSpPr>
        <p:spPr>
          <a:xfrm>
            <a:off x="457200" y="274638"/>
            <a:ext cx="8229600" cy="508777"/>
          </a:xfrm>
        </p:spPr>
        <p:txBody>
          <a:bodyPr anchor="t" anchorCtr="0">
            <a:noAutofit/>
          </a:bodyPr>
          <a:lstStyle>
            <a:lvl1pPr algn="l">
              <a:defRPr sz="1800"/>
            </a:lvl1pPr>
          </a:lstStyle>
          <a:p>
            <a:r>
              <a:rPr lang="en-US" smtClean="0"/>
              <a:t>Click to edit Master title style</a:t>
            </a:r>
            <a:endParaRPr lang="en-US"/>
          </a:p>
        </p:txBody>
      </p:sp>
      <p:sp>
        <p:nvSpPr>
          <p:cNvPr id="15" name="Text Placeholder 28"/>
          <p:cNvSpPr>
            <a:spLocks noGrp="1"/>
          </p:cNvSpPr>
          <p:nvPr>
            <p:ph type="body" sz="quarter" idx="20" hasCustomPrompt="1"/>
          </p:nvPr>
        </p:nvSpPr>
        <p:spPr>
          <a:xfrm>
            <a:off x="457200" y="922087"/>
            <a:ext cx="2644274" cy="374650"/>
          </a:xfrm>
        </p:spPr>
        <p:txBody>
          <a:bodyPr>
            <a:normAutofit/>
          </a:bodyPr>
          <a:lstStyle>
            <a:lvl1pPr marL="0" indent="0">
              <a:buNone/>
              <a:defRPr sz="1200" b="0" i="0">
                <a:solidFill>
                  <a:srgbClr val="007749"/>
                </a:solidFill>
                <a:latin typeface="HelveticaNeueLT Std Med"/>
                <a:cs typeface="HelveticaNeueLT Std Med"/>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category</a:t>
            </a:r>
            <a:endParaRPr lang="en-US" dirty="0"/>
          </a:p>
        </p:txBody>
      </p:sp>
      <p:sp>
        <p:nvSpPr>
          <p:cNvPr id="16" name="Text Placeholder 28"/>
          <p:cNvSpPr>
            <a:spLocks noGrp="1"/>
          </p:cNvSpPr>
          <p:nvPr>
            <p:ph type="body" sz="quarter" idx="21" hasCustomPrompt="1"/>
          </p:nvPr>
        </p:nvSpPr>
        <p:spPr>
          <a:xfrm>
            <a:off x="3253874" y="922087"/>
            <a:ext cx="2641599" cy="374650"/>
          </a:xfrm>
        </p:spPr>
        <p:txBody>
          <a:bodyPr>
            <a:normAutofit/>
          </a:bodyPr>
          <a:lstStyle>
            <a:lvl1pPr marL="0" indent="0">
              <a:buNone/>
              <a:defRPr sz="1200" b="0" i="0">
                <a:solidFill>
                  <a:srgbClr val="007749"/>
                </a:solidFill>
                <a:latin typeface="HelveticaNeueLT Std Med"/>
                <a:cs typeface="HelveticaNeueLT Std Med"/>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category</a:t>
            </a:r>
            <a:endParaRPr lang="en-US" dirty="0"/>
          </a:p>
        </p:txBody>
      </p:sp>
      <p:sp>
        <p:nvSpPr>
          <p:cNvPr id="17" name="Text Placeholder 28"/>
          <p:cNvSpPr>
            <a:spLocks noGrp="1"/>
          </p:cNvSpPr>
          <p:nvPr>
            <p:ph type="body" sz="quarter" idx="22" hasCustomPrompt="1"/>
          </p:nvPr>
        </p:nvSpPr>
        <p:spPr>
          <a:xfrm>
            <a:off x="6047873" y="922087"/>
            <a:ext cx="2638926" cy="374650"/>
          </a:xfrm>
        </p:spPr>
        <p:txBody>
          <a:bodyPr>
            <a:normAutofit/>
          </a:bodyPr>
          <a:lstStyle>
            <a:lvl1pPr marL="0" indent="0">
              <a:buNone/>
              <a:defRPr sz="1200" b="0" i="0">
                <a:solidFill>
                  <a:srgbClr val="007749"/>
                </a:solidFill>
                <a:latin typeface="HelveticaNeueLT Std Med"/>
                <a:cs typeface="HelveticaNeueLT Std Med"/>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category</a:t>
            </a:r>
            <a:endParaRPr lang="en-US" dirty="0"/>
          </a:p>
        </p:txBody>
      </p:sp>
      <p:sp>
        <p:nvSpPr>
          <p:cNvPr id="19" name="Text Placeholder 15"/>
          <p:cNvSpPr>
            <a:spLocks noGrp="1"/>
          </p:cNvSpPr>
          <p:nvPr>
            <p:ph type="body" sz="quarter" idx="23"/>
          </p:nvPr>
        </p:nvSpPr>
        <p:spPr>
          <a:xfrm>
            <a:off x="3253874" y="1302167"/>
            <a:ext cx="2641599" cy="4879474"/>
          </a:xfrm>
        </p:spPr>
        <p:txBody>
          <a:bodyPr>
            <a:normAutofit/>
          </a:bodyPr>
          <a:lstStyle>
            <a:lvl1pPr marL="0" indent="0">
              <a:buNone/>
              <a:defRPr sz="1000" b="0" i="0">
                <a:solidFill>
                  <a:schemeClr val="accent4"/>
                </a:solidFill>
                <a:latin typeface="HelveticaNeueLT Std" pitchFamily="34" charset="0"/>
                <a:cs typeface="HelveticaNeueLT Std" pitchFamily="34" charset="0"/>
              </a:defRPr>
            </a:lvl1pPr>
            <a:lvl2pPr marL="457200" indent="0">
              <a:buNone/>
              <a:defRPr sz="1000" b="0" i="0">
                <a:solidFill>
                  <a:schemeClr val="accent4"/>
                </a:solidFill>
                <a:latin typeface="HelveticaNeueLT Std" pitchFamily="34" charset="0"/>
                <a:cs typeface="HelveticaNeueLT Std" pitchFamily="34" charset="0"/>
              </a:defRPr>
            </a:lvl2pPr>
            <a:lvl3pPr marL="914400" indent="0">
              <a:buNone/>
              <a:defRPr sz="1000"/>
            </a:lvl3pPr>
            <a:lvl4pPr marL="1371600" indent="0">
              <a:buNone/>
              <a:defRPr sz="1000"/>
            </a:lvl4pPr>
            <a:lvl5pPr marL="1828800" indent="0">
              <a:buNone/>
              <a:defRPr sz="1000"/>
            </a:lvl5pPr>
          </a:lstStyle>
          <a:p>
            <a:pPr lvl="0"/>
            <a:r>
              <a:rPr lang="en-US" dirty="0" smtClean="0"/>
              <a:t>Click to edit Master text styles</a:t>
            </a:r>
          </a:p>
          <a:p>
            <a:pPr lvl="1"/>
            <a:r>
              <a:rPr lang="en-US" dirty="0" smtClean="0"/>
              <a:t>Second level</a:t>
            </a:r>
          </a:p>
        </p:txBody>
      </p:sp>
      <p:sp>
        <p:nvSpPr>
          <p:cNvPr id="20" name="Text Placeholder 15"/>
          <p:cNvSpPr>
            <a:spLocks noGrp="1"/>
          </p:cNvSpPr>
          <p:nvPr>
            <p:ph type="body" sz="quarter" idx="24"/>
          </p:nvPr>
        </p:nvSpPr>
        <p:spPr>
          <a:xfrm>
            <a:off x="457199" y="1302167"/>
            <a:ext cx="2644275" cy="4879474"/>
          </a:xfrm>
        </p:spPr>
        <p:txBody>
          <a:bodyPr>
            <a:normAutofit/>
          </a:bodyPr>
          <a:lstStyle>
            <a:lvl1pPr marL="0" indent="0">
              <a:buNone/>
              <a:defRPr sz="1000" b="0" i="0">
                <a:solidFill>
                  <a:schemeClr val="accent4"/>
                </a:solidFill>
                <a:latin typeface="HelveticaNeueLT Std" pitchFamily="34" charset="0"/>
                <a:cs typeface="HelveticaNeueLT Std" pitchFamily="34" charset="0"/>
              </a:defRPr>
            </a:lvl1pPr>
            <a:lvl2pPr marL="457200" indent="0">
              <a:buNone/>
              <a:defRPr sz="1000" b="0" i="0">
                <a:solidFill>
                  <a:schemeClr val="accent4"/>
                </a:solidFill>
                <a:latin typeface="HelveticaNeueLT Std" pitchFamily="34" charset="0"/>
                <a:cs typeface="HelveticaNeueLT Std" pitchFamily="34" charset="0"/>
              </a:defRPr>
            </a:lvl2pPr>
            <a:lvl3pPr marL="914400" indent="0">
              <a:buNone/>
              <a:defRPr sz="1000"/>
            </a:lvl3pPr>
            <a:lvl4pPr marL="1371600" indent="0">
              <a:buNone/>
              <a:defRPr sz="1000"/>
            </a:lvl4pPr>
            <a:lvl5pPr marL="1828800" indent="0">
              <a:buNone/>
              <a:defRPr sz="1000"/>
            </a:lvl5pPr>
          </a:lstStyle>
          <a:p>
            <a:pPr lvl="0"/>
            <a:r>
              <a:rPr lang="en-US" dirty="0" smtClean="0"/>
              <a:t>Click to edit Master text styles</a:t>
            </a:r>
          </a:p>
          <a:p>
            <a:pPr lvl="1"/>
            <a:r>
              <a:rPr lang="en-US" dirty="0" smtClean="0"/>
              <a:t>Second level</a:t>
            </a:r>
          </a:p>
        </p:txBody>
      </p:sp>
      <p:sp>
        <p:nvSpPr>
          <p:cNvPr id="18" name="Date Placeholder 3"/>
          <p:cNvSpPr>
            <a:spLocks noGrp="1"/>
          </p:cNvSpPr>
          <p:nvPr>
            <p:ph type="dt" sz="half" idx="2"/>
          </p:nvPr>
        </p:nvSpPr>
        <p:spPr>
          <a:xfrm>
            <a:off x="5467048" y="6353561"/>
            <a:ext cx="2610152" cy="365125"/>
          </a:xfrm>
          <a:prstGeom prst="rect">
            <a:avLst/>
          </a:prstGeom>
        </p:spPr>
        <p:txBody>
          <a:bodyPr vert="horz" lIns="0" tIns="0" rIns="0" bIns="0" rtlCol="0" anchor="ctr"/>
          <a:lstStyle>
            <a:lvl1pPr algn="l">
              <a:defRPr sz="1000" b="0" i="0">
                <a:solidFill>
                  <a:schemeClr val="tx1"/>
                </a:solidFill>
                <a:latin typeface="HelveticaNeueLT Std" pitchFamily="34" charset="0"/>
                <a:cs typeface="HelveticaNeueLT Std" pitchFamily="34" charset="0"/>
              </a:defRPr>
            </a:lvl1pPr>
          </a:lstStyle>
          <a:p>
            <a:r>
              <a:rPr lang="en-US" dirty="0" smtClean="0"/>
              <a:t>Grameen Foundation   |    December 2013</a:t>
            </a:r>
            <a:endParaRPr lang="en-US" dirty="0"/>
          </a:p>
        </p:txBody>
      </p:sp>
    </p:spTree>
    <p:extLst>
      <p:ext uri="{BB962C8B-B14F-4D97-AF65-F5344CB8AC3E}">
        <p14:creationId xmlns:p14="http://schemas.microsoft.com/office/powerpoint/2010/main" xmlns="" val="2723592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467048" y="6353561"/>
            <a:ext cx="2610152" cy="365125"/>
          </a:xfrm>
          <a:prstGeom prst="rect">
            <a:avLst/>
          </a:prstGeom>
        </p:spPr>
        <p:txBody>
          <a:bodyPr vert="horz" lIns="0" tIns="0" rIns="0" bIns="0" rtlCol="0" anchor="ctr"/>
          <a:lstStyle>
            <a:lvl1pPr algn="l">
              <a:defRPr sz="1000" b="0" i="0">
                <a:solidFill>
                  <a:schemeClr val="tx1"/>
                </a:solidFill>
                <a:latin typeface="HelveticaNeueLT Std" pitchFamily="34" charset="0"/>
                <a:cs typeface="HelveticaNeueLT Std" pitchFamily="34" charset="0"/>
              </a:defRPr>
            </a:lvl1pPr>
          </a:lstStyle>
          <a:p>
            <a:r>
              <a:rPr lang="en-US" dirty="0" smtClean="0"/>
              <a:t>Grameen Foundation   |    February 2014</a:t>
            </a:r>
            <a:endParaRPr lang="en-US" dirty="0"/>
          </a:p>
        </p:txBody>
      </p:sp>
      <p:sp>
        <p:nvSpPr>
          <p:cNvPr id="6" name="Slide Number Placeholder 5"/>
          <p:cNvSpPr>
            <a:spLocks noGrp="1"/>
          </p:cNvSpPr>
          <p:nvPr>
            <p:ph type="sldNum" sz="quarter" idx="4"/>
          </p:nvPr>
        </p:nvSpPr>
        <p:spPr>
          <a:xfrm>
            <a:off x="8162924" y="6353561"/>
            <a:ext cx="523875" cy="365125"/>
          </a:xfrm>
          <a:prstGeom prst="rect">
            <a:avLst/>
          </a:prstGeom>
        </p:spPr>
        <p:txBody>
          <a:bodyPr vert="horz" wrap="square" lIns="0" tIns="0" rIns="0" bIns="0" rtlCol="0" anchor="ctr"/>
          <a:lstStyle>
            <a:lvl1pPr algn="r">
              <a:defRPr sz="1000" b="0" i="0">
                <a:solidFill>
                  <a:schemeClr val="tx1"/>
                </a:solidFill>
                <a:latin typeface="HelveticaNeueLT Std" pitchFamily="34" charset="0"/>
                <a:cs typeface="HelveticaNeueLT Std" pitchFamily="34" charset="0"/>
              </a:defRPr>
            </a:lvl1pPr>
          </a:lstStyle>
          <a:p>
            <a:fld id="{81C03404-D438-5B40-9987-C01C2453C0A2}" type="slidenum">
              <a:rPr lang="en-US" smtClean="0"/>
              <a:pPr/>
              <a:t>‹#›</a:t>
            </a:fld>
            <a:endParaRPr lang="en-US" dirty="0"/>
          </a:p>
        </p:txBody>
      </p:sp>
      <p:cxnSp>
        <p:nvCxnSpPr>
          <p:cNvPr id="15" name="Straight Connector 14"/>
          <p:cNvCxnSpPr/>
          <p:nvPr userDrawn="1"/>
        </p:nvCxnSpPr>
        <p:spPr>
          <a:xfrm>
            <a:off x="457200" y="6349717"/>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457200" y="6455806"/>
            <a:ext cx="6110514" cy="153888"/>
          </a:xfrm>
          <a:prstGeom prst="rect">
            <a:avLst/>
          </a:prstGeom>
        </p:spPr>
        <p:txBody>
          <a:bodyPr wrap="square" lIns="0" tIns="0" rIns="0" bIns="0">
            <a:spAutoFit/>
          </a:bodyPr>
          <a:lstStyle/>
          <a:p>
            <a:r>
              <a:rPr lang="en-US" sz="1000" b="0" i="0" dirty="0" smtClean="0">
                <a:latin typeface="HelveticaNeueLT Std Med"/>
                <a:cs typeface="HelveticaNeueLT Std Med"/>
              </a:rPr>
              <a:t>Research on Women &amp; Usability of Mobile Financial</a:t>
            </a:r>
            <a:r>
              <a:rPr lang="en-US" sz="1000" b="0" i="0" baseline="0" dirty="0" smtClean="0">
                <a:latin typeface="HelveticaNeueLT Std Med"/>
                <a:cs typeface="HelveticaNeueLT Std Med"/>
              </a:rPr>
              <a:t> Services in India</a:t>
            </a:r>
            <a:endParaRPr lang="en-US" sz="1000" b="0" i="0" dirty="0">
              <a:latin typeface="HelveticaNeueLT Std Med"/>
              <a:cs typeface="HelveticaNeueLT Std Med"/>
            </a:endParaRPr>
          </a:p>
        </p:txBody>
      </p:sp>
    </p:spTree>
    <p:extLst>
      <p:ext uri="{BB962C8B-B14F-4D97-AF65-F5344CB8AC3E}">
        <p14:creationId xmlns:p14="http://schemas.microsoft.com/office/powerpoint/2010/main" xmlns="" val="3444205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55" r:id="rId7"/>
    <p:sldLayoutId id="2147483665" r:id="rId8"/>
    <p:sldLayoutId id="2147483666" r:id="rId9"/>
    <p:sldLayoutId id="2147483664" r:id="rId10"/>
  </p:sldLayoutIdLst>
  <p:hf hdr="0" ftr="0"/>
  <p:txStyles>
    <p:titleStyle>
      <a:lvl1pPr algn="ctr" defTabSz="457200" rtl="0" eaLnBrk="1" latinLnBrk="0" hangingPunct="1">
        <a:spcBef>
          <a:spcPct val="0"/>
        </a:spcBef>
        <a:buNone/>
        <a:defRPr sz="4400" b="0" i="0" kern="1200">
          <a:solidFill>
            <a:schemeClr val="tx1"/>
          </a:solidFill>
          <a:latin typeface="HelveticaNeueLT Std Med"/>
          <a:ea typeface="+mj-ea"/>
          <a:cs typeface="HelveticaNeueLT Std Med"/>
        </a:defRPr>
      </a:lvl1pPr>
    </p:titleStyle>
    <p:bodyStyle>
      <a:lvl1pPr marL="342900" indent="-342900" algn="l" defTabSz="457200" rtl="0" eaLnBrk="1" latinLnBrk="0" hangingPunct="1">
        <a:lnSpc>
          <a:spcPct val="100000"/>
        </a:lnSpc>
        <a:spcBef>
          <a:spcPct val="20000"/>
        </a:spcBef>
        <a:spcAft>
          <a:spcPts val="600"/>
        </a:spcAft>
        <a:buFont typeface="Arial"/>
        <a:buChar char="•"/>
        <a:defRPr sz="3200" b="0" i="0" kern="1200">
          <a:solidFill>
            <a:schemeClr val="tx1"/>
          </a:solidFill>
          <a:latin typeface="HelveticaNeueLT Std" pitchFamily="34" charset="0"/>
          <a:ea typeface="+mn-ea"/>
          <a:cs typeface="HelveticaNeueLT Std" pitchFamily="34" charset="0"/>
        </a:defRPr>
      </a:lvl1pPr>
      <a:lvl2pPr marL="742950" indent="-285750" algn="l" defTabSz="457200" rtl="0" eaLnBrk="1" latinLnBrk="0" hangingPunct="1">
        <a:lnSpc>
          <a:spcPct val="100000"/>
        </a:lnSpc>
        <a:spcBef>
          <a:spcPct val="20000"/>
        </a:spcBef>
        <a:spcAft>
          <a:spcPts val="600"/>
        </a:spcAft>
        <a:buFont typeface="Arial"/>
        <a:buChar char="–"/>
        <a:defRPr sz="2800" b="0" i="0" kern="1200">
          <a:solidFill>
            <a:schemeClr val="tx1"/>
          </a:solidFill>
          <a:latin typeface="HelveticaNeueLT Std" pitchFamily="34" charset="0"/>
          <a:ea typeface="+mn-ea"/>
          <a:cs typeface="HelveticaNeueLT Std" pitchFamily="34" charset="0"/>
        </a:defRPr>
      </a:lvl2pPr>
      <a:lvl3pPr marL="1143000" indent="-228600" algn="l" defTabSz="457200" rtl="0" eaLnBrk="1" latinLnBrk="0" hangingPunct="1">
        <a:lnSpc>
          <a:spcPct val="100000"/>
        </a:lnSpc>
        <a:spcBef>
          <a:spcPct val="20000"/>
        </a:spcBef>
        <a:spcAft>
          <a:spcPts val="600"/>
        </a:spcAft>
        <a:buFont typeface="Arial"/>
        <a:buChar char="•"/>
        <a:defRPr sz="2400" b="0" i="0" kern="1200">
          <a:solidFill>
            <a:schemeClr val="tx1"/>
          </a:solidFill>
          <a:latin typeface="HelveticaNeueLT Std" pitchFamily="34" charset="0"/>
          <a:ea typeface="+mn-ea"/>
          <a:cs typeface="HelveticaNeueLT Std" pitchFamily="34" charset="0"/>
        </a:defRPr>
      </a:lvl3pPr>
      <a:lvl4pPr marL="1600200" indent="-228600" algn="l" defTabSz="457200" rtl="0" eaLnBrk="1" latinLnBrk="0" hangingPunct="1">
        <a:lnSpc>
          <a:spcPct val="100000"/>
        </a:lnSpc>
        <a:spcBef>
          <a:spcPct val="20000"/>
        </a:spcBef>
        <a:spcAft>
          <a:spcPts val="600"/>
        </a:spcAft>
        <a:buFont typeface="Arial"/>
        <a:buChar char="–"/>
        <a:defRPr sz="2000" b="0" i="0" kern="1200">
          <a:solidFill>
            <a:schemeClr val="tx1"/>
          </a:solidFill>
          <a:latin typeface="HelveticaNeueLT Std" pitchFamily="34" charset="0"/>
          <a:ea typeface="+mn-ea"/>
          <a:cs typeface="HelveticaNeueLT Std" pitchFamily="34" charset="0"/>
        </a:defRPr>
      </a:lvl4pPr>
      <a:lvl5pPr marL="2057400" indent="-228600" algn="l" defTabSz="457200" rtl="0" eaLnBrk="1" latinLnBrk="0" hangingPunct="1">
        <a:lnSpc>
          <a:spcPct val="100000"/>
        </a:lnSpc>
        <a:spcBef>
          <a:spcPct val="20000"/>
        </a:spcBef>
        <a:spcAft>
          <a:spcPts val="600"/>
        </a:spcAft>
        <a:buFont typeface="Arial"/>
        <a:buChar char="»"/>
        <a:defRPr sz="2000" b="0" i="0" kern="1200">
          <a:solidFill>
            <a:schemeClr val="tx1"/>
          </a:solidFill>
          <a:latin typeface="HelveticaNeueLT Std" pitchFamily="34" charset="0"/>
          <a:ea typeface="+mn-ea"/>
          <a:cs typeface="HelveticaNeueLT Std"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fsn_bE3Qadk"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hyperlink" Target="http://www.grameenfoundation.org/resource/women-mobile-phones-and-savings-case-study"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8" descr="Indian_Trio.jpg"/>
          <p:cNvPicPr>
            <a:picLocks noChangeAspect="1"/>
          </p:cNvPicPr>
          <p:nvPr/>
        </p:nvPicPr>
        <p:blipFill rotWithShape="1">
          <a:blip r:embed="rId2" cstate="email"/>
          <a:srcRect t="10480" b="28692"/>
          <a:stretch/>
        </p:blipFill>
        <p:spPr>
          <a:xfrm>
            <a:off x="0" y="2694039"/>
            <a:ext cx="9144000" cy="4222953"/>
          </a:xfrm>
          <a:prstGeom prst="rect">
            <a:avLst/>
          </a:prstGeom>
        </p:spPr>
      </p:pic>
      <p:sp>
        <p:nvSpPr>
          <p:cNvPr id="2" name="Title 1"/>
          <p:cNvSpPr>
            <a:spLocks noGrp="1"/>
          </p:cNvSpPr>
          <p:nvPr>
            <p:ph type="ctrTitle"/>
          </p:nvPr>
        </p:nvSpPr>
        <p:spPr>
          <a:xfrm>
            <a:off x="457200" y="1773492"/>
            <a:ext cx="8515350" cy="686719"/>
          </a:xfrm>
        </p:spPr>
        <p:txBody>
          <a:bodyPr>
            <a:noAutofit/>
          </a:bodyPr>
          <a:lstStyle/>
          <a:p>
            <a:r>
              <a:rPr lang="en-US" sz="1400" dirty="0" smtClean="0">
                <a:solidFill>
                  <a:schemeClr val="tx1"/>
                </a:solidFill>
                <a:latin typeface="HelveticaNeueLT Std" pitchFamily="34" charset="0"/>
                <a:cs typeface="HelveticaNeueLT Std Lt"/>
              </a:rPr>
              <a:t>Research on</a:t>
            </a:r>
            <a:r>
              <a:rPr lang="en-US" sz="2400" dirty="0" smtClean="0">
                <a:solidFill>
                  <a:schemeClr val="tx1"/>
                </a:solidFill>
                <a:latin typeface="HelveticaNeueLT Std Med" pitchFamily="34" charset="0"/>
                <a:cs typeface="HelveticaNeueLT Std Lt"/>
              </a:rPr>
              <a:t/>
            </a:r>
            <a:br>
              <a:rPr lang="en-US" sz="2400" dirty="0" smtClean="0">
                <a:solidFill>
                  <a:schemeClr val="tx1"/>
                </a:solidFill>
                <a:latin typeface="HelveticaNeueLT Std Med" pitchFamily="34" charset="0"/>
                <a:cs typeface="HelveticaNeueLT Std Lt"/>
              </a:rPr>
            </a:br>
            <a:r>
              <a:rPr lang="en-US" sz="2400" dirty="0" smtClean="0">
                <a:solidFill>
                  <a:schemeClr val="tx1"/>
                </a:solidFill>
                <a:latin typeface="HelveticaNeueLT Std Med" pitchFamily="34" charset="0"/>
                <a:cs typeface="HelveticaNeueLT Std Lt"/>
              </a:rPr>
              <a:t>Women &amp; Usability of Mobile Financial Services in India</a:t>
            </a:r>
            <a:endParaRPr lang="en-US" sz="2400" dirty="0">
              <a:solidFill>
                <a:schemeClr val="tx1"/>
              </a:solidFill>
              <a:latin typeface="HelveticaNeueLT Std Med" pitchFamily="34" charset="0"/>
              <a:cs typeface="HelveticaNeueLT Std Lt"/>
            </a:endParaRPr>
          </a:p>
        </p:txBody>
      </p:sp>
      <p:pic>
        <p:nvPicPr>
          <p:cNvPr id="1026" name="Picture 2" descr="C:\Users\wneuheisel\Downloads\Grameen Foundation-PNG-Logo-Tagline.png"/>
          <p:cNvPicPr>
            <a:picLocks noChangeAspect="1" noChangeArrowheads="1"/>
          </p:cNvPicPr>
          <p:nvPr/>
        </p:nvPicPr>
        <p:blipFill>
          <a:blip r:embed="rId3"/>
          <a:srcRect/>
          <a:stretch>
            <a:fillRect/>
          </a:stretch>
        </p:blipFill>
        <p:spPr bwMode="auto">
          <a:xfrm>
            <a:off x="361950" y="168032"/>
            <a:ext cx="2837694" cy="1261875"/>
          </a:xfrm>
          <a:prstGeom prst="rect">
            <a:avLst/>
          </a:prstGeom>
          <a:noFill/>
        </p:spPr>
      </p:pic>
      <p:pic>
        <p:nvPicPr>
          <p:cNvPr id="1027" name="Picture 3" descr="C:\Users\wneuheisel\Downloads\GF Graphic Elements\Pinstripe.jpg"/>
          <p:cNvPicPr>
            <a:picLocks noChangeAspect="1" noChangeArrowheads="1"/>
          </p:cNvPicPr>
          <p:nvPr/>
        </p:nvPicPr>
        <p:blipFill>
          <a:blip r:embed="rId4"/>
          <a:srcRect t="-2597" b="46490"/>
          <a:stretch>
            <a:fillRect/>
          </a:stretch>
        </p:blipFill>
        <p:spPr bwMode="auto">
          <a:xfrm>
            <a:off x="0" y="2539481"/>
            <a:ext cx="9144000" cy="157316"/>
          </a:xfrm>
          <a:prstGeom prst="rect">
            <a:avLst/>
          </a:prstGeom>
          <a:noFill/>
        </p:spPr>
      </p:pic>
      <p:cxnSp>
        <p:nvCxnSpPr>
          <p:cNvPr id="8" name="Straight Connector 7"/>
          <p:cNvCxnSpPr/>
          <p:nvPr/>
        </p:nvCxnSpPr>
        <p:spPr>
          <a:xfrm>
            <a:off x="457200" y="1641657"/>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41804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10"/>
          <p:cNvSpPr>
            <a:spLocks noGrp="1"/>
          </p:cNvSpPr>
          <p:nvPr>
            <p:ph idx="16"/>
          </p:nvPr>
        </p:nvSpPr>
        <p:spPr>
          <a:xfrm>
            <a:off x="457202" y="2195535"/>
            <a:ext cx="3536828" cy="3808454"/>
          </a:xfrm>
        </p:spPr>
        <p:txBody>
          <a:bodyPr>
            <a:noAutofit/>
          </a:bodyPr>
          <a:lstStyle/>
          <a:p>
            <a:pPr>
              <a:lnSpc>
                <a:spcPct val="125000"/>
              </a:lnSpc>
              <a:spcBef>
                <a:spcPts val="288"/>
              </a:spcBef>
            </a:pPr>
            <a:r>
              <a:rPr lang="en-US" sz="1400" dirty="0" smtClean="0">
                <a:solidFill>
                  <a:srgbClr val="34657F"/>
                </a:solidFill>
                <a:latin typeface="HelveticaNeueLT Std Med"/>
                <a:cs typeface="HelveticaNeueLT Std Med"/>
              </a:rPr>
              <a:t>EKO</a:t>
            </a:r>
          </a:p>
          <a:p>
            <a:pPr>
              <a:lnSpc>
                <a:spcPct val="125000"/>
              </a:lnSpc>
              <a:spcBef>
                <a:spcPts val="288"/>
              </a:spcBef>
            </a:pPr>
            <a:r>
              <a:rPr lang="en-US" dirty="0" smtClean="0">
                <a:solidFill>
                  <a:srgbClr val="34657F"/>
                </a:solidFill>
              </a:rPr>
              <a:t>Even </a:t>
            </a:r>
            <a:r>
              <a:rPr lang="en-US" dirty="0">
                <a:solidFill>
                  <a:srgbClr val="34657F"/>
                </a:solidFill>
              </a:rPr>
              <a:t>though the </a:t>
            </a:r>
            <a:r>
              <a:rPr lang="en-US" dirty="0" err="1" smtClean="0">
                <a:solidFill>
                  <a:srgbClr val="34657F"/>
                </a:solidFill>
              </a:rPr>
              <a:t>Cashpor</a:t>
            </a:r>
            <a:r>
              <a:rPr lang="en-US" dirty="0" smtClean="0">
                <a:solidFill>
                  <a:srgbClr val="34657F"/>
                </a:solidFill>
              </a:rPr>
              <a:t> agent knows </a:t>
            </a:r>
            <a:r>
              <a:rPr lang="en-US" dirty="0">
                <a:solidFill>
                  <a:srgbClr val="34657F"/>
                </a:solidFill>
              </a:rPr>
              <a:t>that the balance check feature could be performed independently, </a:t>
            </a:r>
            <a:r>
              <a:rPr lang="en-US" dirty="0" smtClean="0">
                <a:solidFill>
                  <a:srgbClr val="34657F"/>
                </a:solidFill>
              </a:rPr>
              <a:t>he does </a:t>
            </a:r>
            <a:r>
              <a:rPr lang="en-US" dirty="0">
                <a:solidFill>
                  <a:srgbClr val="34657F"/>
                </a:solidFill>
              </a:rPr>
              <a:t>not inform </a:t>
            </a:r>
            <a:r>
              <a:rPr lang="en-US" dirty="0" smtClean="0">
                <a:solidFill>
                  <a:srgbClr val="34657F"/>
                </a:solidFill>
              </a:rPr>
              <a:t>his customers of this </a:t>
            </a:r>
            <a:r>
              <a:rPr lang="en-US" dirty="0">
                <a:solidFill>
                  <a:srgbClr val="34657F"/>
                </a:solidFill>
              </a:rPr>
              <a:t>unless they inquire about it. Additionally, </a:t>
            </a:r>
            <a:r>
              <a:rPr lang="en-US" dirty="0" smtClean="0">
                <a:solidFill>
                  <a:srgbClr val="34657F"/>
                </a:solidFill>
              </a:rPr>
              <a:t>he is </a:t>
            </a:r>
            <a:r>
              <a:rPr lang="en-US" dirty="0">
                <a:solidFill>
                  <a:srgbClr val="34657F"/>
                </a:solidFill>
              </a:rPr>
              <a:t>not aware </a:t>
            </a:r>
            <a:r>
              <a:rPr lang="en-US" dirty="0" smtClean="0">
                <a:solidFill>
                  <a:srgbClr val="34657F"/>
                </a:solidFill>
              </a:rPr>
              <a:t>that his customers </a:t>
            </a:r>
            <a:r>
              <a:rPr lang="en-US" dirty="0">
                <a:solidFill>
                  <a:srgbClr val="34657F"/>
                </a:solidFill>
              </a:rPr>
              <a:t>can initiate cash withdrawal through their phones. </a:t>
            </a:r>
            <a:r>
              <a:rPr lang="en-US" dirty="0" smtClean="0">
                <a:solidFill>
                  <a:srgbClr val="34657F"/>
                </a:solidFill>
              </a:rPr>
              <a:t>He explains to potential customers that they can </a:t>
            </a:r>
            <a:r>
              <a:rPr lang="en-US" dirty="0">
                <a:solidFill>
                  <a:srgbClr val="34657F"/>
                </a:solidFill>
              </a:rPr>
              <a:t>start saving small amounts, such as $ 0.32 (INR 20) per week, in order to save $ 1.60 (INR 100) per month and $ 9.63 (INR 600) in 6 months. As a result, some </a:t>
            </a:r>
            <a:r>
              <a:rPr lang="en-US" dirty="0" smtClean="0">
                <a:solidFill>
                  <a:srgbClr val="34657F"/>
                </a:solidFill>
              </a:rPr>
              <a:t>women, </a:t>
            </a:r>
            <a:r>
              <a:rPr lang="en-US" dirty="0">
                <a:solidFill>
                  <a:srgbClr val="34657F"/>
                </a:solidFill>
              </a:rPr>
              <a:t>particularly in the age 26-32 cohort, are adopting the service because they have 3-4 children attending school and feel greater need to save to meet their education related needs.</a:t>
            </a:r>
          </a:p>
        </p:txBody>
      </p:sp>
      <p:sp>
        <p:nvSpPr>
          <p:cNvPr id="5" name="Slide Number Placeholder 4"/>
          <p:cNvSpPr>
            <a:spLocks noGrp="1"/>
          </p:cNvSpPr>
          <p:nvPr>
            <p:ph type="sldNum" sz="quarter" idx="12"/>
          </p:nvPr>
        </p:nvSpPr>
        <p:spPr/>
        <p:txBody>
          <a:bodyPr/>
          <a:lstStyle/>
          <a:p>
            <a:fld id="{81C03404-D438-5B40-9987-C01C2453C0A2}" type="slidenum">
              <a:rPr lang="en-US" smtClean="0"/>
              <a:pPr/>
              <a:t>10</a:t>
            </a:fld>
            <a:endParaRPr lang="en-US"/>
          </a:p>
        </p:txBody>
      </p:sp>
      <p:sp>
        <p:nvSpPr>
          <p:cNvPr id="19" name="Title 8"/>
          <p:cNvSpPr txBox="1">
            <a:spLocks/>
          </p:cNvSpPr>
          <p:nvPr/>
        </p:nvSpPr>
        <p:spPr>
          <a:xfrm>
            <a:off x="457200" y="274639"/>
            <a:ext cx="8229600" cy="616002"/>
          </a:xfrm>
          <a:prstGeom prst="rect">
            <a:avLst/>
          </a:prstGeom>
        </p:spPr>
        <p:txBody>
          <a:bodyPr vert="horz" lIns="0" tIns="0" rIns="0" bIns="0" rtlCol="0" anchor="t" anchorCtr="0">
            <a:normAutofit/>
          </a:bodyPr>
          <a:lstStyle>
            <a:lvl1pPr algn="l" defTabSz="457200" rtl="0" eaLnBrk="1" latinLnBrk="0" hangingPunct="1">
              <a:spcBef>
                <a:spcPct val="0"/>
              </a:spcBef>
              <a:buNone/>
              <a:defRPr sz="2400" b="0" i="0" kern="1200">
                <a:solidFill>
                  <a:schemeClr val="tx1"/>
                </a:solidFill>
                <a:latin typeface="Helvetica Neue Medium"/>
                <a:ea typeface="+mj-ea"/>
                <a:cs typeface="Helvetica Neue Medium"/>
              </a:defRPr>
            </a:lvl1pPr>
          </a:lstStyle>
          <a:p>
            <a:r>
              <a:rPr lang="en-US" dirty="0" smtClean="0">
                <a:latin typeface="HelveticaNeueLT Std Med" pitchFamily="34" charset="0"/>
                <a:cs typeface="HelveticaNeueLT Std Lt"/>
              </a:rPr>
              <a:t>1. Awareness </a:t>
            </a:r>
            <a:endParaRPr lang="en-US" dirty="0">
              <a:latin typeface="HelveticaNeueLT Std Med" pitchFamily="34" charset="0"/>
              <a:cs typeface="HelveticaNeueLT Std Lt"/>
            </a:endParaRPr>
          </a:p>
        </p:txBody>
      </p:sp>
      <p:sp>
        <p:nvSpPr>
          <p:cNvPr id="15" name="Date Placeholder 3"/>
          <p:cNvSpPr>
            <a:spLocks noGrp="1"/>
          </p:cNvSpPr>
          <p:nvPr>
            <p:ph type="dt" sz="half" idx="2"/>
          </p:nvPr>
        </p:nvSpPr>
        <p:spPr>
          <a:xfrm>
            <a:off x="5467048" y="6353561"/>
            <a:ext cx="2610152" cy="365125"/>
          </a:xfrm>
        </p:spPr>
        <p:txBody>
          <a:bodyPr/>
          <a:lstStyle/>
          <a:p>
            <a:r>
              <a:rPr lang="en-US" dirty="0"/>
              <a:t>Grameen Foundation  |   </a:t>
            </a:r>
            <a:r>
              <a:rPr lang="en-US" dirty="0" smtClean="0"/>
              <a:t>February 2014</a:t>
            </a:r>
            <a:endParaRPr lang="en-US" dirty="0"/>
          </a:p>
        </p:txBody>
      </p:sp>
      <p:cxnSp>
        <p:nvCxnSpPr>
          <p:cNvPr id="13" name="Straight Connector 12"/>
          <p:cNvCxnSpPr/>
          <p:nvPr/>
        </p:nvCxnSpPr>
        <p:spPr>
          <a:xfrm>
            <a:off x="457200" y="878429"/>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2" name="Content Placeholder 10"/>
          <p:cNvSpPr>
            <a:spLocks noGrp="1"/>
          </p:cNvSpPr>
          <p:nvPr>
            <p:ph idx="16"/>
          </p:nvPr>
        </p:nvSpPr>
        <p:spPr>
          <a:xfrm>
            <a:off x="4416725" y="2195534"/>
            <a:ext cx="4270074" cy="1462054"/>
          </a:xfrm>
        </p:spPr>
        <p:txBody>
          <a:bodyPr>
            <a:noAutofit/>
          </a:bodyPr>
          <a:lstStyle/>
          <a:p>
            <a:pPr>
              <a:lnSpc>
                <a:spcPct val="125000"/>
              </a:lnSpc>
              <a:spcBef>
                <a:spcPts val="288"/>
              </a:spcBef>
            </a:pPr>
            <a:r>
              <a:rPr lang="en-US" sz="1400" dirty="0">
                <a:solidFill>
                  <a:srgbClr val="34657F"/>
                </a:solidFill>
                <a:latin typeface="HelveticaNeueLT Std Med"/>
                <a:cs typeface="HelveticaNeueLT Std Med"/>
              </a:rPr>
              <a:t>Vodafone M-</a:t>
            </a:r>
            <a:r>
              <a:rPr lang="en-US" sz="1400" dirty="0" err="1" smtClean="0">
                <a:solidFill>
                  <a:srgbClr val="34657F"/>
                </a:solidFill>
                <a:latin typeface="HelveticaNeueLT Std Med"/>
                <a:cs typeface="HelveticaNeueLT Std Med"/>
              </a:rPr>
              <a:t>Pesa</a:t>
            </a:r>
            <a:endParaRPr lang="en-US" sz="1400" dirty="0" smtClean="0">
              <a:solidFill>
                <a:srgbClr val="34657F"/>
              </a:solidFill>
              <a:latin typeface="HelveticaNeueLT Std Med"/>
              <a:cs typeface="HelveticaNeueLT Std Med"/>
            </a:endParaRPr>
          </a:p>
          <a:p>
            <a:pPr>
              <a:lnSpc>
                <a:spcPct val="125000"/>
              </a:lnSpc>
              <a:spcBef>
                <a:spcPts val="288"/>
              </a:spcBef>
            </a:pPr>
            <a:r>
              <a:rPr lang="en-US" dirty="0" smtClean="0">
                <a:solidFill>
                  <a:srgbClr val="34657F"/>
                </a:solidFill>
              </a:rPr>
              <a:t>This </a:t>
            </a:r>
            <a:r>
              <a:rPr lang="en-US" dirty="0">
                <a:solidFill>
                  <a:srgbClr val="34657F"/>
                </a:solidFill>
              </a:rPr>
              <a:t>service was introduced in </a:t>
            </a:r>
            <a:r>
              <a:rPr lang="en-US" dirty="0" smtClean="0">
                <a:solidFill>
                  <a:srgbClr val="34657F"/>
                </a:solidFill>
              </a:rPr>
              <a:t>mid-2013 </a:t>
            </a:r>
            <a:r>
              <a:rPr lang="en-US" dirty="0">
                <a:solidFill>
                  <a:srgbClr val="34657F"/>
                </a:solidFill>
              </a:rPr>
              <a:t>in the </a:t>
            </a:r>
            <a:r>
              <a:rPr lang="en-US" dirty="0" err="1">
                <a:solidFill>
                  <a:srgbClr val="34657F"/>
                </a:solidFill>
              </a:rPr>
              <a:t>Jaunpur</a:t>
            </a:r>
            <a:r>
              <a:rPr lang="en-US" dirty="0">
                <a:solidFill>
                  <a:srgbClr val="34657F"/>
                </a:solidFill>
              </a:rPr>
              <a:t> region. </a:t>
            </a:r>
            <a:r>
              <a:rPr lang="en-US" dirty="0" smtClean="0">
                <a:solidFill>
                  <a:srgbClr val="34657F"/>
                </a:solidFill>
              </a:rPr>
              <a:t>The M-</a:t>
            </a:r>
            <a:r>
              <a:rPr lang="en-US" dirty="0" err="1" smtClean="0">
                <a:solidFill>
                  <a:srgbClr val="34657F"/>
                </a:solidFill>
              </a:rPr>
              <a:t>Pesa</a:t>
            </a:r>
            <a:r>
              <a:rPr lang="en-US" dirty="0" smtClean="0">
                <a:solidFill>
                  <a:srgbClr val="34657F"/>
                </a:solidFill>
              </a:rPr>
              <a:t> agent is currently promoting this </a:t>
            </a:r>
            <a:r>
              <a:rPr lang="en-US" dirty="0">
                <a:solidFill>
                  <a:srgbClr val="34657F"/>
                </a:solidFill>
              </a:rPr>
              <a:t>service </a:t>
            </a:r>
            <a:r>
              <a:rPr lang="en-US" dirty="0" smtClean="0">
                <a:solidFill>
                  <a:srgbClr val="34657F"/>
                </a:solidFill>
              </a:rPr>
              <a:t>only to </a:t>
            </a:r>
            <a:r>
              <a:rPr lang="en-US" dirty="0">
                <a:solidFill>
                  <a:srgbClr val="34657F"/>
                </a:solidFill>
              </a:rPr>
              <a:t>his </a:t>
            </a:r>
            <a:r>
              <a:rPr lang="en-US" dirty="0" smtClean="0">
                <a:solidFill>
                  <a:srgbClr val="34657F"/>
                </a:solidFill>
              </a:rPr>
              <a:t>regular, </a:t>
            </a:r>
            <a:r>
              <a:rPr lang="en-US" dirty="0">
                <a:solidFill>
                  <a:srgbClr val="34657F"/>
                </a:solidFill>
              </a:rPr>
              <a:t>existing customers of Vodafone mobile service, who have a daily household income of $4 and above.</a:t>
            </a:r>
          </a:p>
        </p:txBody>
      </p:sp>
      <p:sp>
        <p:nvSpPr>
          <p:cNvPr id="14" name="Content Placeholder 10"/>
          <p:cNvSpPr>
            <a:spLocks noGrp="1"/>
          </p:cNvSpPr>
          <p:nvPr>
            <p:ph idx="16"/>
          </p:nvPr>
        </p:nvSpPr>
        <p:spPr>
          <a:xfrm>
            <a:off x="4416726" y="3700736"/>
            <a:ext cx="4270074" cy="2303252"/>
          </a:xfrm>
        </p:spPr>
        <p:txBody>
          <a:bodyPr>
            <a:noAutofit/>
          </a:bodyPr>
          <a:lstStyle/>
          <a:p>
            <a:pPr>
              <a:lnSpc>
                <a:spcPct val="125000"/>
              </a:lnSpc>
              <a:spcBef>
                <a:spcPts val="288"/>
              </a:spcBef>
            </a:pPr>
            <a:r>
              <a:rPr lang="en-US" sz="1400" dirty="0" err="1">
                <a:solidFill>
                  <a:srgbClr val="34657F"/>
                </a:solidFill>
                <a:latin typeface="HelveticaNeueLT Std Med"/>
                <a:cs typeface="HelveticaNeueLT Std Med"/>
              </a:rPr>
              <a:t>Airtel</a:t>
            </a:r>
            <a:r>
              <a:rPr lang="en-US" sz="1400" dirty="0">
                <a:solidFill>
                  <a:srgbClr val="34657F"/>
                </a:solidFill>
                <a:latin typeface="HelveticaNeueLT Std Med"/>
                <a:cs typeface="HelveticaNeueLT Std Med"/>
              </a:rPr>
              <a:t> Money </a:t>
            </a:r>
            <a:endParaRPr lang="en-US" sz="1400" dirty="0" smtClean="0">
              <a:solidFill>
                <a:srgbClr val="34657F"/>
              </a:solidFill>
              <a:latin typeface="HelveticaNeueLT Std Med"/>
              <a:cs typeface="HelveticaNeueLT Std Med"/>
            </a:endParaRPr>
          </a:p>
          <a:p>
            <a:pPr>
              <a:lnSpc>
                <a:spcPct val="125000"/>
              </a:lnSpc>
              <a:spcBef>
                <a:spcPts val="288"/>
              </a:spcBef>
            </a:pPr>
            <a:r>
              <a:rPr lang="en-US" dirty="0" smtClean="0">
                <a:solidFill>
                  <a:srgbClr val="34657F"/>
                </a:solidFill>
              </a:rPr>
              <a:t>The </a:t>
            </a:r>
            <a:r>
              <a:rPr lang="en-US" dirty="0" err="1" smtClean="0">
                <a:solidFill>
                  <a:srgbClr val="34657F"/>
                </a:solidFill>
              </a:rPr>
              <a:t>Airtel</a:t>
            </a:r>
            <a:r>
              <a:rPr lang="en-US" dirty="0" smtClean="0">
                <a:solidFill>
                  <a:srgbClr val="34657F"/>
                </a:solidFill>
              </a:rPr>
              <a:t> Money agent services a no-frills savings account of Axis Bank which allows a customer to save money. Yet, he is not aware that the </a:t>
            </a:r>
            <a:r>
              <a:rPr lang="en-US" dirty="0" err="1" smtClean="0">
                <a:solidFill>
                  <a:srgbClr val="34657F"/>
                </a:solidFill>
              </a:rPr>
              <a:t>Airtel</a:t>
            </a:r>
            <a:r>
              <a:rPr lang="en-US" dirty="0" smtClean="0">
                <a:solidFill>
                  <a:srgbClr val="34657F"/>
                </a:solidFill>
              </a:rPr>
              <a:t> Money can also be used as a savings vehicle. He is currently promoting </a:t>
            </a:r>
            <a:r>
              <a:rPr lang="en-US" dirty="0" err="1" smtClean="0">
                <a:solidFill>
                  <a:srgbClr val="34657F"/>
                </a:solidFill>
              </a:rPr>
              <a:t>Airtel</a:t>
            </a:r>
            <a:r>
              <a:rPr lang="en-US" dirty="0" smtClean="0">
                <a:solidFill>
                  <a:srgbClr val="34657F"/>
                </a:solidFill>
              </a:rPr>
              <a:t> Money through the mobile and DTH recharge (digital TV account) features as they are popular among many young men from households with daily income of $4 and above. Potential female customers are not reached by this promotion method.  They rely on their husbands and children to transact for them.</a:t>
            </a:r>
            <a:endParaRPr lang="en-US" dirty="0">
              <a:solidFill>
                <a:srgbClr val="34657F"/>
              </a:solidFill>
            </a:endParaRPr>
          </a:p>
        </p:txBody>
      </p:sp>
      <p:sp>
        <p:nvSpPr>
          <p:cNvPr id="20" name="Content Placeholder 10"/>
          <p:cNvSpPr>
            <a:spLocks noGrp="1"/>
          </p:cNvSpPr>
          <p:nvPr>
            <p:ph idx="16"/>
          </p:nvPr>
        </p:nvSpPr>
        <p:spPr>
          <a:xfrm>
            <a:off x="457199" y="1114342"/>
            <a:ext cx="7705726" cy="753786"/>
          </a:xfrm>
        </p:spPr>
        <p:txBody>
          <a:bodyPr>
            <a:noAutofit/>
          </a:bodyPr>
          <a:lstStyle/>
          <a:p>
            <a:pPr>
              <a:lnSpc>
                <a:spcPct val="140000"/>
              </a:lnSpc>
              <a:spcBef>
                <a:spcPts val="288"/>
              </a:spcBef>
            </a:pPr>
            <a:r>
              <a:rPr lang="en-US" sz="1400" dirty="0" smtClean="0">
                <a:solidFill>
                  <a:srgbClr val="34657F"/>
                </a:solidFill>
              </a:rPr>
              <a:t>We interviewed three agents, one from each of the three MFS’s to get a sense for how they promote their services and their awareness of specific features within these services.</a:t>
            </a:r>
            <a:endParaRPr lang="en-US" sz="1400" dirty="0">
              <a:solidFill>
                <a:srgbClr val="34657F"/>
              </a:solidFill>
            </a:endParaRPr>
          </a:p>
        </p:txBody>
      </p:sp>
    </p:spTree>
    <p:extLst>
      <p:ext uri="{BB962C8B-B14F-4D97-AF65-F5344CB8AC3E}">
        <p14:creationId xmlns:p14="http://schemas.microsoft.com/office/powerpoint/2010/main" xmlns="" val="1116302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C03404-D438-5B40-9987-C01C2453C0A2}" type="slidenum">
              <a:rPr lang="en-US" smtClean="0"/>
              <a:pPr/>
              <a:t>11</a:t>
            </a:fld>
            <a:endParaRPr lang="en-US"/>
          </a:p>
        </p:txBody>
      </p:sp>
      <p:sp>
        <p:nvSpPr>
          <p:cNvPr id="7" name="Date Placeholder 6"/>
          <p:cNvSpPr>
            <a:spLocks noGrp="1"/>
          </p:cNvSpPr>
          <p:nvPr>
            <p:ph type="dt" sz="half" idx="2"/>
          </p:nvPr>
        </p:nvSpPr>
        <p:spPr/>
        <p:txBody>
          <a:bodyPr/>
          <a:lstStyle/>
          <a:p>
            <a:r>
              <a:rPr lang="en-US" dirty="0" smtClean="0"/>
              <a:t>Grameen Foundation  |   February 2014</a:t>
            </a:r>
            <a:endParaRPr lang="en-US" dirty="0"/>
          </a:p>
        </p:txBody>
      </p:sp>
      <p:sp>
        <p:nvSpPr>
          <p:cNvPr id="8" name="Title 7"/>
          <p:cNvSpPr>
            <a:spLocks noGrp="1"/>
          </p:cNvSpPr>
          <p:nvPr>
            <p:ph type="ctrTitle"/>
          </p:nvPr>
        </p:nvSpPr>
        <p:spPr/>
        <p:txBody>
          <a:bodyPr/>
          <a:lstStyle/>
          <a:p>
            <a:r>
              <a:rPr lang="en-US" dirty="0" smtClean="0">
                <a:cs typeface="HelveticaNeueLT Std Lt"/>
              </a:rPr>
              <a:t>2. Accessibility</a:t>
            </a:r>
            <a:endParaRPr lang="en-US" dirty="0"/>
          </a:p>
        </p:txBody>
      </p:sp>
      <p:sp>
        <p:nvSpPr>
          <p:cNvPr id="9" name="Subtitle 8"/>
          <p:cNvSpPr>
            <a:spLocks noGrp="1"/>
          </p:cNvSpPr>
          <p:nvPr>
            <p:ph type="subTitle" idx="1"/>
          </p:nvPr>
        </p:nvSpPr>
        <p:spPr/>
        <p:txBody>
          <a:bodyPr/>
          <a:lstStyle/>
          <a:p>
            <a:r>
              <a:rPr lang="en-US" dirty="0" smtClean="0">
                <a:solidFill>
                  <a:srgbClr val="34657F"/>
                </a:solidFill>
              </a:rPr>
              <a:t>Poor women often lack access to a phone or do not own one. The cost of opening a mobile money account often prohibits customers from accessing mobile financial services. Network strength can also be problematic.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10"/>
          <p:cNvSpPr>
            <a:spLocks noGrp="1"/>
          </p:cNvSpPr>
          <p:nvPr>
            <p:ph idx="16"/>
          </p:nvPr>
        </p:nvSpPr>
        <p:spPr>
          <a:xfrm>
            <a:off x="457201" y="1104181"/>
            <a:ext cx="5144168" cy="4884871"/>
          </a:xfrm>
        </p:spPr>
        <p:txBody>
          <a:bodyPr>
            <a:noAutofit/>
          </a:bodyPr>
          <a:lstStyle/>
          <a:p>
            <a:pPr>
              <a:spcBef>
                <a:spcPts val="288"/>
              </a:spcBef>
            </a:pPr>
            <a:r>
              <a:rPr lang="en-US" sz="1800" dirty="0">
                <a:solidFill>
                  <a:srgbClr val="34657F"/>
                </a:solidFill>
                <a:latin typeface="HelveticaNeueLT Std Med"/>
                <a:cs typeface="HelveticaNeueLT Std Med"/>
              </a:rPr>
              <a:t>Phone </a:t>
            </a:r>
            <a:r>
              <a:rPr lang="en-US" sz="1800" dirty="0" smtClean="0">
                <a:solidFill>
                  <a:srgbClr val="34657F"/>
                </a:solidFill>
                <a:latin typeface="HelveticaNeueLT Std Med"/>
                <a:cs typeface="HelveticaNeueLT Std Med"/>
              </a:rPr>
              <a:t>Ownership</a:t>
            </a:r>
          </a:p>
          <a:p>
            <a:pPr>
              <a:lnSpc>
                <a:spcPct val="125000"/>
              </a:lnSpc>
              <a:spcBef>
                <a:spcPts val="288"/>
              </a:spcBef>
            </a:pPr>
            <a:r>
              <a:rPr lang="en-US" sz="1400" dirty="0" smtClean="0">
                <a:solidFill>
                  <a:schemeClr val="tx1"/>
                </a:solidFill>
              </a:rPr>
              <a:t>Despite increasing mobile penetration in India, roughly 75% in 2013, limited </a:t>
            </a:r>
            <a:r>
              <a:rPr lang="en-US" sz="1400" dirty="0">
                <a:solidFill>
                  <a:schemeClr val="tx1"/>
                </a:solidFill>
              </a:rPr>
              <a:t>phone access and ownership are </a:t>
            </a:r>
            <a:r>
              <a:rPr lang="en-US" sz="1400" dirty="0" smtClean="0">
                <a:solidFill>
                  <a:schemeClr val="tx1"/>
                </a:solidFill>
              </a:rPr>
              <a:t>barriers for poor women. In </a:t>
            </a:r>
            <a:r>
              <a:rPr lang="en-US" sz="1400" dirty="0">
                <a:solidFill>
                  <a:schemeClr val="tx1"/>
                </a:solidFill>
              </a:rPr>
              <a:t>almost every </a:t>
            </a:r>
            <a:r>
              <a:rPr lang="en-US" sz="1400" dirty="0" smtClean="0">
                <a:solidFill>
                  <a:schemeClr val="tx1"/>
                </a:solidFill>
              </a:rPr>
              <a:t>household in our survey, </a:t>
            </a:r>
            <a:r>
              <a:rPr lang="en-US" sz="1400" dirty="0">
                <a:solidFill>
                  <a:schemeClr val="tx1"/>
                </a:solidFill>
              </a:rPr>
              <a:t>there is just one phone that is shared by all family members. Generally, men own the phone and take it to work while </a:t>
            </a:r>
            <a:r>
              <a:rPr lang="en-US" sz="1400" dirty="0" smtClean="0">
                <a:solidFill>
                  <a:schemeClr val="tx1"/>
                </a:solidFill>
              </a:rPr>
              <a:t>women </a:t>
            </a:r>
            <a:r>
              <a:rPr lang="en-US" sz="1400" dirty="0">
                <a:solidFill>
                  <a:schemeClr val="tx1"/>
                </a:solidFill>
              </a:rPr>
              <a:t>are </a:t>
            </a:r>
            <a:r>
              <a:rPr lang="en-US" sz="1400" dirty="0" smtClean="0">
                <a:solidFill>
                  <a:schemeClr val="tx1"/>
                </a:solidFill>
              </a:rPr>
              <a:t>stuck at </a:t>
            </a:r>
            <a:r>
              <a:rPr lang="en-US" sz="1400" dirty="0">
                <a:solidFill>
                  <a:schemeClr val="tx1"/>
                </a:solidFill>
              </a:rPr>
              <a:t>home. Women can use the phone when their husbands are home and yet even then, they must share with </a:t>
            </a:r>
            <a:r>
              <a:rPr lang="en-US" sz="1400" dirty="0" smtClean="0">
                <a:solidFill>
                  <a:schemeClr val="tx1"/>
                </a:solidFill>
              </a:rPr>
              <a:t>the whole family. This limited access leads to their discomfort and unfamiliarity with mobile phones.</a:t>
            </a:r>
            <a:endParaRPr lang="en-US" sz="1400" dirty="0">
              <a:solidFill>
                <a:schemeClr val="tx1"/>
              </a:solidFill>
            </a:endParaRPr>
          </a:p>
          <a:p>
            <a:pPr>
              <a:lnSpc>
                <a:spcPct val="125000"/>
              </a:lnSpc>
              <a:spcBef>
                <a:spcPts val="288"/>
              </a:spcBef>
            </a:pPr>
            <a:r>
              <a:rPr lang="en-US" sz="1400" dirty="0" smtClean="0">
                <a:solidFill>
                  <a:schemeClr val="tx1"/>
                </a:solidFill>
              </a:rPr>
              <a:t>For most poor women, mobile </a:t>
            </a:r>
            <a:r>
              <a:rPr lang="en-US" sz="1400" dirty="0">
                <a:solidFill>
                  <a:schemeClr val="tx1"/>
                </a:solidFill>
              </a:rPr>
              <a:t>financial </a:t>
            </a:r>
            <a:r>
              <a:rPr lang="en-US" sz="1400" dirty="0" smtClean="0">
                <a:solidFill>
                  <a:schemeClr val="tx1"/>
                </a:solidFill>
              </a:rPr>
              <a:t>services are not an option </a:t>
            </a:r>
            <a:r>
              <a:rPr lang="en-US" sz="1400" dirty="0">
                <a:solidFill>
                  <a:schemeClr val="tx1"/>
                </a:solidFill>
              </a:rPr>
              <a:t>as they do not own or have easy access to mobile phones. </a:t>
            </a:r>
            <a:r>
              <a:rPr lang="en-US" sz="1400" dirty="0" smtClean="0">
                <a:solidFill>
                  <a:schemeClr val="tx1"/>
                </a:solidFill>
              </a:rPr>
              <a:t>To </a:t>
            </a:r>
            <a:r>
              <a:rPr lang="en-US" sz="1400" dirty="0">
                <a:solidFill>
                  <a:schemeClr val="tx1"/>
                </a:solidFill>
              </a:rPr>
              <a:t>address </a:t>
            </a:r>
            <a:r>
              <a:rPr lang="en-US" sz="1400" dirty="0" smtClean="0">
                <a:solidFill>
                  <a:schemeClr val="tx1"/>
                </a:solidFill>
              </a:rPr>
              <a:t>this and </a:t>
            </a:r>
            <a:r>
              <a:rPr lang="en-US" sz="1400" dirty="0">
                <a:solidFill>
                  <a:schemeClr val="tx1"/>
                </a:solidFill>
              </a:rPr>
              <a:t>motivate women to adopt </a:t>
            </a:r>
            <a:r>
              <a:rPr lang="en-US" sz="1400" dirty="0" err="1">
                <a:solidFill>
                  <a:schemeClr val="tx1"/>
                </a:solidFill>
              </a:rPr>
              <a:t>Eko’s</a:t>
            </a:r>
            <a:r>
              <a:rPr lang="en-US" sz="1400" dirty="0">
                <a:solidFill>
                  <a:schemeClr val="tx1"/>
                </a:solidFill>
              </a:rPr>
              <a:t> service, the </a:t>
            </a:r>
            <a:r>
              <a:rPr lang="en-US" sz="1400" dirty="0" smtClean="0">
                <a:solidFill>
                  <a:schemeClr val="tx1"/>
                </a:solidFill>
              </a:rPr>
              <a:t>agent we spoke with offers her mobile </a:t>
            </a:r>
            <a:r>
              <a:rPr lang="en-US" sz="1400" dirty="0">
                <a:solidFill>
                  <a:schemeClr val="tx1"/>
                </a:solidFill>
              </a:rPr>
              <a:t>phone </a:t>
            </a:r>
            <a:r>
              <a:rPr lang="en-US" sz="1400" dirty="0" smtClean="0">
                <a:solidFill>
                  <a:schemeClr val="tx1"/>
                </a:solidFill>
              </a:rPr>
              <a:t>for transactions and asks the women </a:t>
            </a:r>
            <a:r>
              <a:rPr lang="en-US" sz="1400" dirty="0">
                <a:solidFill>
                  <a:schemeClr val="tx1"/>
                </a:solidFill>
              </a:rPr>
              <a:t>to purchase </a:t>
            </a:r>
            <a:r>
              <a:rPr lang="en-US" sz="1400" dirty="0" smtClean="0">
                <a:solidFill>
                  <a:schemeClr val="tx1"/>
                </a:solidFill>
              </a:rPr>
              <a:t>their own </a:t>
            </a:r>
            <a:r>
              <a:rPr lang="en-US" sz="1400" dirty="0">
                <a:solidFill>
                  <a:schemeClr val="tx1"/>
                </a:solidFill>
              </a:rPr>
              <a:t>SIM </a:t>
            </a:r>
            <a:r>
              <a:rPr lang="en-US" sz="1400" dirty="0" smtClean="0">
                <a:solidFill>
                  <a:schemeClr val="tx1"/>
                </a:solidFill>
              </a:rPr>
              <a:t>to put in her phone while they use it.</a:t>
            </a:r>
            <a:endParaRPr lang="en-US" sz="1400" dirty="0">
              <a:solidFill>
                <a:schemeClr val="tx1"/>
              </a:solidFill>
            </a:endParaRPr>
          </a:p>
        </p:txBody>
      </p:sp>
      <p:sp>
        <p:nvSpPr>
          <p:cNvPr id="5" name="Slide Number Placeholder 4"/>
          <p:cNvSpPr>
            <a:spLocks noGrp="1"/>
          </p:cNvSpPr>
          <p:nvPr>
            <p:ph type="sldNum" sz="quarter" idx="12"/>
          </p:nvPr>
        </p:nvSpPr>
        <p:spPr/>
        <p:txBody>
          <a:bodyPr/>
          <a:lstStyle/>
          <a:p>
            <a:fld id="{81C03404-D438-5B40-9987-C01C2453C0A2}" type="slidenum">
              <a:rPr lang="en-US" smtClean="0"/>
              <a:pPr/>
              <a:t>12</a:t>
            </a:fld>
            <a:endParaRPr lang="en-US"/>
          </a:p>
        </p:txBody>
      </p:sp>
      <p:sp>
        <p:nvSpPr>
          <p:cNvPr id="19" name="Title 8"/>
          <p:cNvSpPr txBox="1">
            <a:spLocks/>
          </p:cNvSpPr>
          <p:nvPr/>
        </p:nvSpPr>
        <p:spPr>
          <a:xfrm>
            <a:off x="457200" y="274639"/>
            <a:ext cx="8229600" cy="616002"/>
          </a:xfrm>
          <a:prstGeom prst="rect">
            <a:avLst/>
          </a:prstGeom>
        </p:spPr>
        <p:txBody>
          <a:bodyPr vert="horz" lIns="0" tIns="0" rIns="0" bIns="0" rtlCol="0" anchor="t" anchorCtr="0">
            <a:normAutofit/>
          </a:bodyPr>
          <a:lstStyle>
            <a:lvl1pPr algn="l" defTabSz="457200" rtl="0" eaLnBrk="1" latinLnBrk="0" hangingPunct="1">
              <a:spcBef>
                <a:spcPct val="0"/>
              </a:spcBef>
              <a:buNone/>
              <a:defRPr sz="2400" b="0" i="0" kern="1200">
                <a:solidFill>
                  <a:schemeClr val="tx1"/>
                </a:solidFill>
                <a:latin typeface="Helvetica Neue Medium"/>
                <a:ea typeface="+mj-ea"/>
                <a:cs typeface="Helvetica Neue Medium"/>
              </a:defRPr>
            </a:lvl1pPr>
          </a:lstStyle>
          <a:p>
            <a:r>
              <a:rPr lang="en-US" dirty="0" smtClean="0">
                <a:latin typeface="HelveticaNeueLT Std Med" pitchFamily="34" charset="0"/>
                <a:cs typeface="HelveticaNeueLT Std Lt"/>
              </a:rPr>
              <a:t>2. Accessibility</a:t>
            </a:r>
            <a:endParaRPr lang="en-US" dirty="0">
              <a:latin typeface="HelveticaNeueLT Std Med" pitchFamily="34" charset="0"/>
              <a:cs typeface="HelveticaNeueLT Std Lt"/>
            </a:endParaRPr>
          </a:p>
        </p:txBody>
      </p:sp>
      <p:sp>
        <p:nvSpPr>
          <p:cNvPr id="15" name="Date Placeholder 3"/>
          <p:cNvSpPr>
            <a:spLocks noGrp="1"/>
          </p:cNvSpPr>
          <p:nvPr>
            <p:ph type="dt" sz="half" idx="2"/>
          </p:nvPr>
        </p:nvSpPr>
        <p:spPr>
          <a:xfrm>
            <a:off x="5467048" y="6353561"/>
            <a:ext cx="2610152" cy="365125"/>
          </a:xfrm>
        </p:spPr>
        <p:txBody>
          <a:bodyPr/>
          <a:lstStyle/>
          <a:p>
            <a:r>
              <a:rPr lang="en-US" dirty="0"/>
              <a:t>Grameen Foundation  |   </a:t>
            </a:r>
            <a:r>
              <a:rPr lang="en-US" dirty="0" smtClean="0"/>
              <a:t>February 2014</a:t>
            </a:r>
            <a:endParaRPr lang="en-US" dirty="0"/>
          </a:p>
        </p:txBody>
      </p:sp>
      <p:cxnSp>
        <p:nvCxnSpPr>
          <p:cNvPr id="13" name="Straight Connector 12"/>
          <p:cNvCxnSpPr/>
          <p:nvPr/>
        </p:nvCxnSpPr>
        <p:spPr>
          <a:xfrm>
            <a:off x="457200" y="878429"/>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9" name="Picture 8" descr="15171"/>
          <p:cNvPicPr/>
          <p:nvPr/>
        </p:nvPicPr>
        <p:blipFill>
          <a:blip r:embed="rId2" cstate="email"/>
          <a:srcRect/>
          <a:stretch>
            <a:fillRect/>
          </a:stretch>
        </p:blipFill>
        <p:spPr bwMode="auto">
          <a:xfrm>
            <a:off x="5977548" y="1211350"/>
            <a:ext cx="2709251" cy="2703872"/>
          </a:xfrm>
          <a:prstGeom prst="rect">
            <a:avLst/>
          </a:prstGeom>
          <a:noFill/>
          <a:ln w="9525">
            <a:noFill/>
            <a:miter lim="800000"/>
            <a:headEnd/>
            <a:tailEnd/>
          </a:ln>
        </p:spPr>
      </p:pic>
    </p:spTree>
    <p:extLst>
      <p:ext uri="{BB962C8B-B14F-4D97-AF65-F5344CB8AC3E}">
        <p14:creationId xmlns:p14="http://schemas.microsoft.com/office/powerpoint/2010/main" xmlns="" val="3368026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10"/>
          <p:cNvSpPr>
            <a:spLocks noGrp="1"/>
          </p:cNvSpPr>
          <p:nvPr>
            <p:ph idx="16"/>
          </p:nvPr>
        </p:nvSpPr>
        <p:spPr>
          <a:xfrm>
            <a:off x="457201" y="983420"/>
            <a:ext cx="5009847" cy="5201721"/>
          </a:xfrm>
        </p:spPr>
        <p:txBody>
          <a:bodyPr>
            <a:noAutofit/>
          </a:bodyPr>
          <a:lstStyle/>
          <a:p>
            <a:pPr>
              <a:lnSpc>
                <a:spcPct val="125000"/>
              </a:lnSpc>
              <a:spcBef>
                <a:spcPts val="288"/>
              </a:spcBef>
            </a:pPr>
            <a:r>
              <a:rPr lang="en-US" sz="1800" dirty="0" smtClean="0">
                <a:solidFill>
                  <a:srgbClr val="34657F"/>
                </a:solidFill>
                <a:latin typeface="HelveticaNeueLT Std Med"/>
                <a:cs typeface="HelveticaNeueLT Std Med"/>
              </a:rPr>
              <a:t>Cost</a:t>
            </a:r>
          </a:p>
          <a:p>
            <a:pPr>
              <a:lnSpc>
                <a:spcPct val="125000"/>
              </a:lnSpc>
              <a:spcBef>
                <a:spcPts val="288"/>
              </a:spcBef>
            </a:pPr>
            <a:r>
              <a:rPr lang="en-US" sz="1400" dirty="0">
                <a:solidFill>
                  <a:schemeClr val="tx1"/>
                </a:solidFill>
              </a:rPr>
              <a:t>The cost of opening an account often prohibits customers from accessing mobile financial </a:t>
            </a:r>
            <a:r>
              <a:rPr lang="en-US" sz="1400" dirty="0" smtClean="0">
                <a:solidFill>
                  <a:schemeClr val="tx1"/>
                </a:solidFill>
              </a:rPr>
              <a:t>services. </a:t>
            </a:r>
            <a:r>
              <a:rPr lang="en-US" sz="1400" dirty="0">
                <a:solidFill>
                  <a:schemeClr val="tx1"/>
                </a:solidFill>
              </a:rPr>
              <a:t>Many poor women </a:t>
            </a:r>
            <a:r>
              <a:rPr lang="en-US" sz="1400" dirty="0" smtClean="0">
                <a:solidFill>
                  <a:schemeClr val="tx1"/>
                </a:solidFill>
              </a:rPr>
              <a:t>say they are </a:t>
            </a:r>
            <a:r>
              <a:rPr lang="en-US" sz="1400" dirty="0">
                <a:solidFill>
                  <a:schemeClr val="tx1"/>
                </a:solidFill>
              </a:rPr>
              <a:t>not able to save enough to open an account. Additionally, there is a lack of knowledge </a:t>
            </a:r>
            <a:r>
              <a:rPr lang="en-US" sz="1400" dirty="0" smtClean="0">
                <a:solidFill>
                  <a:schemeClr val="tx1"/>
                </a:solidFill>
              </a:rPr>
              <a:t>about cost saving features such as unlimited </a:t>
            </a:r>
            <a:r>
              <a:rPr lang="en-US" sz="1400" dirty="0">
                <a:solidFill>
                  <a:schemeClr val="tx1"/>
                </a:solidFill>
              </a:rPr>
              <a:t>transaction </a:t>
            </a:r>
            <a:r>
              <a:rPr lang="en-US" sz="1400" dirty="0" smtClean="0">
                <a:solidFill>
                  <a:schemeClr val="tx1"/>
                </a:solidFill>
              </a:rPr>
              <a:t>fees</a:t>
            </a:r>
            <a:r>
              <a:rPr lang="en-US" sz="1400" dirty="0">
                <a:solidFill>
                  <a:schemeClr val="tx1"/>
                </a:solidFill>
              </a:rPr>
              <a:t>. </a:t>
            </a:r>
          </a:p>
          <a:p>
            <a:pPr>
              <a:lnSpc>
                <a:spcPct val="125000"/>
              </a:lnSpc>
              <a:spcBef>
                <a:spcPts val="288"/>
              </a:spcBef>
            </a:pPr>
            <a:r>
              <a:rPr lang="en-US" sz="1400" dirty="0">
                <a:solidFill>
                  <a:schemeClr val="tx1"/>
                </a:solidFill>
              </a:rPr>
              <a:t>Each of the service providers charge a fee. </a:t>
            </a:r>
            <a:r>
              <a:rPr lang="en-US" sz="1400" dirty="0" err="1">
                <a:solidFill>
                  <a:schemeClr val="tx1"/>
                </a:solidFill>
              </a:rPr>
              <a:t>Cashpor</a:t>
            </a:r>
            <a:r>
              <a:rPr lang="en-US" sz="1400" dirty="0">
                <a:solidFill>
                  <a:schemeClr val="tx1"/>
                </a:solidFill>
              </a:rPr>
              <a:t> and </a:t>
            </a:r>
            <a:r>
              <a:rPr lang="en-US" sz="1400" dirty="0" err="1">
                <a:solidFill>
                  <a:schemeClr val="tx1"/>
                </a:solidFill>
              </a:rPr>
              <a:t>Airtel</a:t>
            </a:r>
            <a:r>
              <a:rPr lang="en-US" sz="1400" dirty="0">
                <a:solidFill>
                  <a:schemeClr val="tx1"/>
                </a:solidFill>
              </a:rPr>
              <a:t> Money charge $</a:t>
            </a:r>
            <a:r>
              <a:rPr lang="en-US" sz="1400" dirty="0" smtClean="0">
                <a:solidFill>
                  <a:schemeClr val="tx1"/>
                </a:solidFill>
              </a:rPr>
              <a:t>2.41 (INR 150) </a:t>
            </a:r>
            <a:r>
              <a:rPr lang="en-US" sz="1400" dirty="0">
                <a:solidFill>
                  <a:schemeClr val="tx1"/>
                </a:solidFill>
              </a:rPr>
              <a:t>to open an account, out of which $0.80 (INR 50) is the </a:t>
            </a:r>
            <a:r>
              <a:rPr lang="en-US" sz="1400" dirty="0" smtClean="0">
                <a:solidFill>
                  <a:schemeClr val="tx1"/>
                </a:solidFill>
              </a:rPr>
              <a:t>optional cost </a:t>
            </a:r>
            <a:r>
              <a:rPr lang="en-US" sz="1400" dirty="0">
                <a:solidFill>
                  <a:schemeClr val="tx1"/>
                </a:solidFill>
              </a:rPr>
              <a:t>for unlimited transactions, but most women are not aware of it. </a:t>
            </a:r>
            <a:r>
              <a:rPr lang="en-US" sz="1400" dirty="0" err="1">
                <a:solidFill>
                  <a:schemeClr val="tx1"/>
                </a:solidFill>
              </a:rPr>
              <a:t>Airtel</a:t>
            </a:r>
            <a:r>
              <a:rPr lang="en-US" sz="1400" dirty="0">
                <a:solidFill>
                  <a:schemeClr val="tx1"/>
                </a:solidFill>
              </a:rPr>
              <a:t> Money also charges </a:t>
            </a:r>
            <a:r>
              <a:rPr lang="en-US" sz="1400" dirty="0" smtClean="0">
                <a:solidFill>
                  <a:schemeClr val="tx1"/>
                </a:solidFill>
              </a:rPr>
              <a:t>$2.41 </a:t>
            </a:r>
            <a:r>
              <a:rPr lang="en-US" sz="1400" dirty="0">
                <a:solidFill>
                  <a:schemeClr val="tx1"/>
                </a:solidFill>
              </a:rPr>
              <a:t>(INR 150) for opening an account, but it is not optional and the customers have to pay this initial amount. Vodafone M-</a:t>
            </a:r>
            <a:r>
              <a:rPr lang="en-US" sz="1400" dirty="0" err="1">
                <a:solidFill>
                  <a:schemeClr val="tx1"/>
                </a:solidFill>
              </a:rPr>
              <a:t>Pesa</a:t>
            </a:r>
            <a:r>
              <a:rPr lang="en-US" sz="1400" dirty="0">
                <a:solidFill>
                  <a:schemeClr val="tx1"/>
                </a:solidFill>
              </a:rPr>
              <a:t> charges $3.21 </a:t>
            </a:r>
            <a:r>
              <a:rPr lang="en-US" sz="1400" dirty="0" smtClean="0">
                <a:solidFill>
                  <a:schemeClr val="tx1"/>
                </a:solidFill>
              </a:rPr>
              <a:t>(INR 200) to open an account. </a:t>
            </a:r>
            <a:endParaRPr lang="en-US" sz="1400" dirty="0">
              <a:solidFill>
                <a:schemeClr val="tx1"/>
              </a:solidFill>
            </a:endParaRPr>
          </a:p>
          <a:p>
            <a:pPr>
              <a:lnSpc>
                <a:spcPct val="125000"/>
              </a:lnSpc>
              <a:spcBef>
                <a:spcPts val="288"/>
              </a:spcBef>
            </a:pPr>
            <a:r>
              <a:rPr lang="en-US" sz="1400" dirty="0">
                <a:solidFill>
                  <a:schemeClr val="tx1"/>
                </a:solidFill>
              </a:rPr>
              <a:t>Many </a:t>
            </a:r>
            <a:r>
              <a:rPr lang="en-US" sz="1400" dirty="0" smtClean="0">
                <a:solidFill>
                  <a:schemeClr val="tx1"/>
                </a:solidFill>
              </a:rPr>
              <a:t>of our participants indicated that they cannot afford to pay $2.41 </a:t>
            </a:r>
            <a:r>
              <a:rPr lang="en-US" sz="1400" dirty="0">
                <a:solidFill>
                  <a:schemeClr val="tx1"/>
                </a:solidFill>
              </a:rPr>
              <a:t>(INR 150) </a:t>
            </a:r>
            <a:r>
              <a:rPr lang="en-US" sz="1400" dirty="0" smtClean="0">
                <a:solidFill>
                  <a:schemeClr val="tx1"/>
                </a:solidFill>
              </a:rPr>
              <a:t>to open an </a:t>
            </a:r>
            <a:r>
              <a:rPr lang="en-US" sz="1400" dirty="0">
                <a:solidFill>
                  <a:schemeClr val="tx1"/>
                </a:solidFill>
              </a:rPr>
              <a:t>account as they only save </a:t>
            </a:r>
            <a:r>
              <a:rPr lang="en-US" sz="1400" dirty="0" smtClean="0">
                <a:solidFill>
                  <a:schemeClr val="tx1"/>
                </a:solidFill>
              </a:rPr>
              <a:t>$1.6-3.21 </a:t>
            </a:r>
            <a:r>
              <a:rPr lang="en-US" sz="1400" dirty="0">
                <a:solidFill>
                  <a:schemeClr val="tx1"/>
                </a:solidFill>
              </a:rPr>
              <a:t>(INR 100-200) </a:t>
            </a:r>
            <a:r>
              <a:rPr lang="en-US" sz="1400" dirty="0" smtClean="0">
                <a:solidFill>
                  <a:schemeClr val="tx1"/>
                </a:solidFill>
              </a:rPr>
              <a:t>monthly, </a:t>
            </a:r>
            <a:r>
              <a:rPr lang="en-US" sz="1400" dirty="0">
                <a:solidFill>
                  <a:schemeClr val="tx1"/>
                </a:solidFill>
              </a:rPr>
              <a:t>which they prefer to keep for emergency situations. </a:t>
            </a:r>
          </a:p>
        </p:txBody>
      </p:sp>
      <p:sp>
        <p:nvSpPr>
          <p:cNvPr id="5" name="Slide Number Placeholder 4"/>
          <p:cNvSpPr>
            <a:spLocks noGrp="1"/>
          </p:cNvSpPr>
          <p:nvPr>
            <p:ph type="sldNum" sz="quarter" idx="12"/>
          </p:nvPr>
        </p:nvSpPr>
        <p:spPr/>
        <p:txBody>
          <a:bodyPr/>
          <a:lstStyle/>
          <a:p>
            <a:fld id="{81C03404-D438-5B40-9987-C01C2453C0A2}" type="slidenum">
              <a:rPr lang="en-US" smtClean="0"/>
              <a:pPr/>
              <a:t>13</a:t>
            </a:fld>
            <a:endParaRPr lang="en-US"/>
          </a:p>
        </p:txBody>
      </p:sp>
      <p:sp>
        <p:nvSpPr>
          <p:cNvPr id="19" name="Title 8"/>
          <p:cNvSpPr txBox="1">
            <a:spLocks/>
          </p:cNvSpPr>
          <p:nvPr/>
        </p:nvSpPr>
        <p:spPr>
          <a:xfrm>
            <a:off x="457200" y="274638"/>
            <a:ext cx="8229600" cy="1514907"/>
          </a:xfrm>
          <a:prstGeom prst="rect">
            <a:avLst/>
          </a:prstGeom>
        </p:spPr>
        <p:txBody>
          <a:bodyPr vert="horz" lIns="0" tIns="0" rIns="0" bIns="0" rtlCol="0" anchor="t" anchorCtr="0">
            <a:normAutofit/>
          </a:bodyPr>
          <a:lstStyle>
            <a:lvl1pPr algn="l" defTabSz="457200" rtl="0" eaLnBrk="1" latinLnBrk="0" hangingPunct="1">
              <a:spcBef>
                <a:spcPct val="0"/>
              </a:spcBef>
              <a:buNone/>
              <a:defRPr sz="2400" b="0" i="0" kern="1200">
                <a:solidFill>
                  <a:schemeClr val="tx1"/>
                </a:solidFill>
                <a:latin typeface="Helvetica Neue Medium"/>
                <a:ea typeface="+mj-ea"/>
                <a:cs typeface="Helvetica Neue Medium"/>
              </a:defRPr>
            </a:lvl1pPr>
          </a:lstStyle>
          <a:p>
            <a:r>
              <a:rPr lang="en-US" dirty="0" smtClean="0">
                <a:latin typeface="HelveticaNeueLT Std Med" pitchFamily="34" charset="0"/>
                <a:cs typeface="HelveticaNeueLT Std Lt"/>
              </a:rPr>
              <a:t>2. Accessibility</a:t>
            </a:r>
            <a:endParaRPr lang="en-US" dirty="0">
              <a:latin typeface="HelveticaNeueLT Std Med" pitchFamily="34" charset="0"/>
              <a:cs typeface="HelveticaNeueLT Std Lt"/>
            </a:endParaRPr>
          </a:p>
        </p:txBody>
      </p:sp>
      <p:sp>
        <p:nvSpPr>
          <p:cNvPr id="15" name="Date Placeholder 3"/>
          <p:cNvSpPr>
            <a:spLocks noGrp="1"/>
          </p:cNvSpPr>
          <p:nvPr>
            <p:ph type="dt" sz="half" idx="2"/>
          </p:nvPr>
        </p:nvSpPr>
        <p:spPr>
          <a:xfrm>
            <a:off x="5467048" y="6353561"/>
            <a:ext cx="2610152" cy="365125"/>
          </a:xfrm>
        </p:spPr>
        <p:txBody>
          <a:bodyPr/>
          <a:lstStyle/>
          <a:p>
            <a:r>
              <a:rPr lang="en-US" dirty="0"/>
              <a:t>Grameen Foundation  |   </a:t>
            </a:r>
            <a:r>
              <a:rPr lang="en-US" dirty="0" smtClean="0"/>
              <a:t>February 2014</a:t>
            </a:r>
            <a:endParaRPr lang="en-US" dirty="0"/>
          </a:p>
        </p:txBody>
      </p:sp>
      <p:cxnSp>
        <p:nvCxnSpPr>
          <p:cNvPr id="13" name="Straight Connector 12"/>
          <p:cNvCxnSpPr/>
          <p:nvPr/>
        </p:nvCxnSpPr>
        <p:spPr>
          <a:xfrm>
            <a:off x="457200" y="878429"/>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10" name="Picture 9" descr="Rupees.JPG"/>
          <p:cNvPicPr>
            <a:picLocks noChangeAspect="1"/>
          </p:cNvPicPr>
          <p:nvPr/>
        </p:nvPicPr>
        <p:blipFill rotWithShape="1">
          <a:blip r:embed="rId2" cstate="email"/>
          <a:srcRect l="226" r="20748"/>
          <a:stretch/>
        </p:blipFill>
        <p:spPr>
          <a:xfrm>
            <a:off x="5917720" y="1457451"/>
            <a:ext cx="2769079" cy="2336025"/>
          </a:xfrm>
          <a:prstGeom prst="rect">
            <a:avLst/>
          </a:prstGeom>
        </p:spPr>
      </p:pic>
      <p:sp>
        <p:nvSpPr>
          <p:cNvPr id="17" name="Rectangle 16"/>
          <p:cNvSpPr/>
          <p:nvPr/>
        </p:nvSpPr>
        <p:spPr>
          <a:xfrm>
            <a:off x="5917720" y="5663979"/>
            <a:ext cx="2769080" cy="531043"/>
          </a:xfrm>
          <a:prstGeom prst="rect">
            <a:avLst/>
          </a:prstGeom>
        </p:spPr>
        <p:txBody>
          <a:bodyPr wrap="square">
            <a:spAutoFit/>
          </a:bodyPr>
          <a:lstStyle/>
          <a:p>
            <a:pPr algn="r">
              <a:lnSpc>
                <a:spcPct val="125000"/>
              </a:lnSpc>
              <a:spcBef>
                <a:spcPts val="288"/>
              </a:spcBef>
            </a:pPr>
            <a:r>
              <a:rPr lang="en-US" sz="1200" dirty="0" smtClean="0">
                <a:latin typeface="HelveticaNeueLT Std" pitchFamily="34" charset="0"/>
              </a:rPr>
              <a:t>* All currency conversions based on</a:t>
            </a:r>
            <a:br>
              <a:rPr lang="en-US" sz="1200" dirty="0" smtClean="0">
                <a:latin typeface="HelveticaNeueLT Std" pitchFamily="34" charset="0"/>
              </a:rPr>
            </a:br>
            <a:r>
              <a:rPr lang="en-US" sz="1200" dirty="0" smtClean="0">
                <a:latin typeface="HelveticaNeueLT Std Med" pitchFamily="34" charset="0"/>
              </a:rPr>
              <a:t>1 USD = INR 62.31</a:t>
            </a:r>
            <a:endParaRPr lang="en-US" sz="1200" dirty="0">
              <a:latin typeface="HelveticaNeueLT Std Med" pitchFamily="34" charset="0"/>
            </a:endParaRPr>
          </a:p>
        </p:txBody>
      </p:sp>
    </p:spTree>
    <p:extLst>
      <p:ext uri="{BB962C8B-B14F-4D97-AF65-F5344CB8AC3E}">
        <p14:creationId xmlns:p14="http://schemas.microsoft.com/office/powerpoint/2010/main" xmlns="" val="2495868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10"/>
          <p:cNvSpPr>
            <a:spLocks noGrp="1"/>
          </p:cNvSpPr>
          <p:nvPr>
            <p:ph idx="16"/>
          </p:nvPr>
        </p:nvSpPr>
        <p:spPr>
          <a:xfrm>
            <a:off x="457201" y="1112809"/>
            <a:ext cx="4201063" cy="4876244"/>
          </a:xfrm>
        </p:spPr>
        <p:txBody>
          <a:bodyPr>
            <a:noAutofit/>
          </a:bodyPr>
          <a:lstStyle/>
          <a:p>
            <a:pPr>
              <a:lnSpc>
                <a:spcPct val="125000"/>
              </a:lnSpc>
              <a:spcBef>
                <a:spcPts val="288"/>
              </a:spcBef>
            </a:pPr>
            <a:r>
              <a:rPr lang="en-US" sz="1800" dirty="0" smtClean="0">
                <a:solidFill>
                  <a:srgbClr val="34657F"/>
                </a:solidFill>
                <a:latin typeface="HelveticaNeueLT Std Med"/>
                <a:cs typeface="HelveticaNeueLT Std Med"/>
              </a:rPr>
              <a:t>Network</a:t>
            </a:r>
          </a:p>
          <a:p>
            <a:pPr>
              <a:lnSpc>
                <a:spcPct val="125000"/>
              </a:lnSpc>
              <a:spcBef>
                <a:spcPts val="288"/>
              </a:spcBef>
            </a:pPr>
            <a:r>
              <a:rPr lang="en-US" sz="1400" dirty="0" smtClean="0">
                <a:solidFill>
                  <a:schemeClr val="tx1"/>
                </a:solidFill>
              </a:rPr>
              <a:t>Network connectivity is a major issue for mobile financial services. We encountered interruptions in connectivity while </a:t>
            </a:r>
            <a:r>
              <a:rPr lang="en-US" sz="1400" dirty="0">
                <a:solidFill>
                  <a:schemeClr val="tx1"/>
                </a:solidFill>
              </a:rPr>
              <a:t>testing </a:t>
            </a:r>
            <a:r>
              <a:rPr lang="en-US" sz="1400" dirty="0" smtClean="0">
                <a:solidFill>
                  <a:schemeClr val="tx1"/>
                </a:solidFill>
              </a:rPr>
              <a:t>on all three providers.</a:t>
            </a:r>
            <a:endParaRPr lang="en-US" sz="1400" dirty="0">
              <a:solidFill>
                <a:schemeClr val="tx1"/>
              </a:solidFill>
            </a:endParaRPr>
          </a:p>
          <a:p>
            <a:pPr>
              <a:lnSpc>
                <a:spcPct val="125000"/>
              </a:lnSpc>
              <a:spcBef>
                <a:spcPts val="288"/>
              </a:spcBef>
            </a:pPr>
            <a:r>
              <a:rPr lang="en-US" sz="1400" dirty="0" err="1" smtClean="0">
                <a:solidFill>
                  <a:schemeClr val="tx1"/>
                </a:solidFill>
              </a:rPr>
              <a:t>Airtel</a:t>
            </a:r>
            <a:r>
              <a:rPr lang="en-US" sz="1400" dirty="0" smtClean="0">
                <a:solidFill>
                  <a:schemeClr val="tx1"/>
                </a:solidFill>
              </a:rPr>
              <a:t> </a:t>
            </a:r>
            <a:r>
              <a:rPr lang="en-US" sz="1400" dirty="0">
                <a:solidFill>
                  <a:schemeClr val="tx1"/>
                </a:solidFill>
              </a:rPr>
              <a:t>Money </a:t>
            </a:r>
            <a:r>
              <a:rPr lang="en-US" sz="1400" dirty="0" smtClean="0">
                <a:solidFill>
                  <a:schemeClr val="tx1"/>
                </a:solidFill>
              </a:rPr>
              <a:t>is most preferred by customers because </a:t>
            </a:r>
            <a:r>
              <a:rPr lang="en-US" sz="1400" dirty="0">
                <a:solidFill>
                  <a:schemeClr val="tx1"/>
                </a:solidFill>
              </a:rPr>
              <a:t>of its good network </a:t>
            </a:r>
            <a:r>
              <a:rPr lang="en-US" sz="1400" dirty="0" smtClean="0">
                <a:solidFill>
                  <a:schemeClr val="tx1"/>
                </a:solidFill>
              </a:rPr>
              <a:t>strength, while Vodafone </a:t>
            </a:r>
            <a:r>
              <a:rPr lang="en-US" sz="1400" dirty="0">
                <a:solidFill>
                  <a:schemeClr val="tx1"/>
                </a:solidFill>
              </a:rPr>
              <a:t>M-</a:t>
            </a:r>
            <a:r>
              <a:rPr lang="en-US" sz="1400" dirty="0" err="1">
                <a:solidFill>
                  <a:schemeClr val="tx1"/>
                </a:solidFill>
              </a:rPr>
              <a:t>Pesa</a:t>
            </a:r>
            <a:r>
              <a:rPr lang="en-US" sz="1400" dirty="0">
                <a:solidFill>
                  <a:schemeClr val="tx1"/>
                </a:solidFill>
              </a:rPr>
              <a:t> </a:t>
            </a:r>
            <a:r>
              <a:rPr lang="en-US" sz="1400" dirty="0" smtClean="0">
                <a:solidFill>
                  <a:schemeClr val="tx1"/>
                </a:solidFill>
              </a:rPr>
              <a:t>is chosen less often due to poor connectivity. </a:t>
            </a:r>
            <a:r>
              <a:rPr lang="en-US" sz="1400" dirty="0">
                <a:solidFill>
                  <a:schemeClr val="tx1"/>
                </a:solidFill>
              </a:rPr>
              <a:t>Network strength is a key </a:t>
            </a:r>
            <a:r>
              <a:rPr lang="en-US" sz="1400" dirty="0" smtClean="0">
                <a:solidFill>
                  <a:schemeClr val="tx1"/>
                </a:solidFill>
              </a:rPr>
              <a:t>consideration when </a:t>
            </a:r>
            <a:r>
              <a:rPr lang="en-US" sz="1400" dirty="0">
                <a:solidFill>
                  <a:schemeClr val="tx1"/>
                </a:solidFill>
              </a:rPr>
              <a:t>choosing a service provider. </a:t>
            </a:r>
          </a:p>
        </p:txBody>
      </p:sp>
      <p:sp>
        <p:nvSpPr>
          <p:cNvPr id="5" name="Slide Number Placeholder 4"/>
          <p:cNvSpPr>
            <a:spLocks noGrp="1"/>
          </p:cNvSpPr>
          <p:nvPr>
            <p:ph type="sldNum" sz="quarter" idx="12"/>
          </p:nvPr>
        </p:nvSpPr>
        <p:spPr/>
        <p:txBody>
          <a:bodyPr/>
          <a:lstStyle/>
          <a:p>
            <a:fld id="{81C03404-D438-5B40-9987-C01C2453C0A2}" type="slidenum">
              <a:rPr lang="en-US" smtClean="0"/>
              <a:pPr/>
              <a:t>14</a:t>
            </a:fld>
            <a:endParaRPr lang="en-US"/>
          </a:p>
        </p:txBody>
      </p:sp>
      <p:sp>
        <p:nvSpPr>
          <p:cNvPr id="19" name="Title 8"/>
          <p:cNvSpPr txBox="1">
            <a:spLocks/>
          </p:cNvSpPr>
          <p:nvPr/>
        </p:nvSpPr>
        <p:spPr>
          <a:xfrm>
            <a:off x="457200" y="274639"/>
            <a:ext cx="8229600" cy="616002"/>
          </a:xfrm>
          <a:prstGeom prst="rect">
            <a:avLst/>
          </a:prstGeom>
        </p:spPr>
        <p:txBody>
          <a:bodyPr vert="horz" lIns="0" tIns="0" rIns="0" bIns="0" rtlCol="0" anchor="t" anchorCtr="0">
            <a:normAutofit/>
          </a:bodyPr>
          <a:lstStyle>
            <a:lvl1pPr algn="l" defTabSz="457200" rtl="0" eaLnBrk="1" latinLnBrk="0" hangingPunct="1">
              <a:spcBef>
                <a:spcPct val="0"/>
              </a:spcBef>
              <a:buNone/>
              <a:defRPr sz="2400" b="0" i="0" kern="1200">
                <a:solidFill>
                  <a:schemeClr val="tx1"/>
                </a:solidFill>
                <a:latin typeface="Helvetica Neue Medium"/>
                <a:ea typeface="+mj-ea"/>
                <a:cs typeface="Helvetica Neue Medium"/>
              </a:defRPr>
            </a:lvl1pPr>
          </a:lstStyle>
          <a:p>
            <a:r>
              <a:rPr lang="en-US" dirty="0" smtClean="0">
                <a:latin typeface="HelveticaNeueLT Std Med" pitchFamily="34" charset="0"/>
                <a:cs typeface="HelveticaNeueLT Std Lt"/>
              </a:rPr>
              <a:t>2. Accessibility</a:t>
            </a:r>
            <a:endParaRPr lang="en-US" dirty="0">
              <a:latin typeface="HelveticaNeueLT Std Med" pitchFamily="34" charset="0"/>
              <a:cs typeface="HelveticaNeueLT Std Lt"/>
            </a:endParaRPr>
          </a:p>
        </p:txBody>
      </p:sp>
      <p:sp>
        <p:nvSpPr>
          <p:cNvPr id="15" name="Date Placeholder 3"/>
          <p:cNvSpPr>
            <a:spLocks noGrp="1"/>
          </p:cNvSpPr>
          <p:nvPr>
            <p:ph type="dt" sz="half" idx="2"/>
          </p:nvPr>
        </p:nvSpPr>
        <p:spPr>
          <a:xfrm>
            <a:off x="5467048" y="6353561"/>
            <a:ext cx="2610152" cy="365125"/>
          </a:xfrm>
        </p:spPr>
        <p:txBody>
          <a:bodyPr/>
          <a:lstStyle/>
          <a:p>
            <a:r>
              <a:rPr lang="en-US" dirty="0"/>
              <a:t>Grameen Foundation  |   </a:t>
            </a:r>
            <a:r>
              <a:rPr lang="en-US" dirty="0" smtClean="0"/>
              <a:t>February 2014</a:t>
            </a:r>
            <a:endParaRPr lang="en-US" dirty="0"/>
          </a:p>
        </p:txBody>
      </p:sp>
      <p:cxnSp>
        <p:nvCxnSpPr>
          <p:cNvPr id="13" name="Straight Connector 12"/>
          <p:cNvCxnSpPr/>
          <p:nvPr/>
        </p:nvCxnSpPr>
        <p:spPr>
          <a:xfrm>
            <a:off x="457200" y="878429"/>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14" name="Picture 13" descr="IMG_0522.JPG"/>
          <p:cNvPicPr>
            <a:picLocks noChangeAspect="1"/>
          </p:cNvPicPr>
          <p:nvPr/>
        </p:nvPicPr>
        <p:blipFill rotWithShape="1">
          <a:blip r:embed="rId2" cstate="email"/>
          <a:srcRect l="41474"/>
          <a:stretch/>
        </p:blipFill>
        <p:spPr>
          <a:xfrm>
            <a:off x="5828632" y="1526876"/>
            <a:ext cx="2858167" cy="3255734"/>
          </a:xfrm>
          <a:prstGeom prst="rect">
            <a:avLst/>
          </a:prstGeom>
        </p:spPr>
      </p:pic>
    </p:spTree>
    <p:extLst>
      <p:ext uri="{BB962C8B-B14F-4D97-AF65-F5344CB8AC3E}">
        <p14:creationId xmlns:p14="http://schemas.microsoft.com/office/powerpoint/2010/main" xmlns="" val="2571963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C03404-D438-5B40-9987-C01C2453C0A2}" type="slidenum">
              <a:rPr lang="en-US" smtClean="0"/>
              <a:pPr/>
              <a:t>15</a:t>
            </a:fld>
            <a:endParaRPr lang="en-US"/>
          </a:p>
        </p:txBody>
      </p:sp>
      <p:sp>
        <p:nvSpPr>
          <p:cNvPr id="7" name="Date Placeholder 6"/>
          <p:cNvSpPr>
            <a:spLocks noGrp="1"/>
          </p:cNvSpPr>
          <p:nvPr>
            <p:ph type="dt" sz="half" idx="2"/>
          </p:nvPr>
        </p:nvSpPr>
        <p:spPr/>
        <p:txBody>
          <a:bodyPr/>
          <a:lstStyle/>
          <a:p>
            <a:r>
              <a:rPr lang="en-US" dirty="0" smtClean="0"/>
              <a:t>Grameen Foundation  |   February 2014</a:t>
            </a:r>
            <a:endParaRPr lang="en-US" dirty="0"/>
          </a:p>
        </p:txBody>
      </p:sp>
      <p:sp>
        <p:nvSpPr>
          <p:cNvPr id="8" name="Title 7"/>
          <p:cNvSpPr>
            <a:spLocks noGrp="1"/>
          </p:cNvSpPr>
          <p:nvPr>
            <p:ph type="ctrTitle"/>
          </p:nvPr>
        </p:nvSpPr>
        <p:spPr/>
        <p:txBody>
          <a:bodyPr>
            <a:normAutofit/>
          </a:bodyPr>
          <a:lstStyle/>
          <a:p>
            <a:r>
              <a:rPr lang="en-US" dirty="0" smtClean="0">
                <a:cs typeface="HelveticaNeueLT Std Lt"/>
              </a:rPr>
              <a:t>3. </a:t>
            </a:r>
            <a:r>
              <a:rPr lang="en-US" dirty="0" smtClean="0"/>
              <a:t>Comprehension, </a:t>
            </a:r>
            <a:br>
              <a:rPr lang="en-US" dirty="0" smtClean="0"/>
            </a:br>
            <a:r>
              <a:rPr lang="en-US" dirty="0" smtClean="0"/>
              <a:t>Comfort &amp; Confidence</a:t>
            </a:r>
            <a:endParaRPr lang="en-US" dirty="0"/>
          </a:p>
        </p:txBody>
      </p:sp>
      <p:sp>
        <p:nvSpPr>
          <p:cNvPr id="9" name="Subtitle 8"/>
          <p:cNvSpPr>
            <a:spLocks noGrp="1"/>
          </p:cNvSpPr>
          <p:nvPr>
            <p:ph type="subTitle" idx="1"/>
          </p:nvPr>
        </p:nvSpPr>
        <p:spPr/>
        <p:txBody>
          <a:bodyPr/>
          <a:lstStyle/>
          <a:p>
            <a:r>
              <a:rPr lang="en-US" dirty="0" smtClean="0">
                <a:solidFill>
                  <a:srgbClr val="34657F"/>
                </a:solidFill>
              </a:rPr>
              <a:t>These 3 C’s are major factors in women’s usage of mobile phones and MFS. Women are challenged by mobile literacy, MFS language, terminology and literacy. Often, a trusted intermediary assists women with transactions.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10"/>
          <p:cNvSpPr>
            <a:spLocks noGrp="1"/>
          </p:cNvSpPr>
          <p:nvPr>
            <p:ph idx="16"/>
          </p:nvPr>
        </p:nvSpPr>
        <p:spPr>
          <a:xfrm>
            <a:off x="457201" y="1216325"/>
            <a:ext cx="4175184" cy="4772727"/>
          </a:xfrm>
        </p:spPr>
        <p:txBody>
          <a:bodyPr>
            <a:noAutofit/>
          </a:bodyPr>
          <a:lstStyle/>
          <a:p>
            <a:pPr>
              <a:lnSpc>
                <a:spcPct val="125000"/>
              </a:lnSpc>
              <a:spcBef>
                <a:spcPts val="288"/>
              </a:spcBef>
            </a:pPr>
            <a:r>
              <a:rPr lang="en-US" sz="1800" dirty="0">
                <a:solidFill>
                  <a:srgbClr val="34657F"/>
                </a:solidFill>
                <a:latin typeface="HelveticaNeueLT Std Med"/>
                <a:cs typeface="HelveticaNeueLT Std Med"/>
              </a:rPr>
              <a:t>Mobile </a:t>
            </a:r>
            <a:r>
              <a:rPr lang="en-US" sz="1800" dirty="0" smtClean="0">
                <a:solidFill>
                  <a:srgbClr val="34657F"/>
                </a:solidFill>
                <a:latin typeface="HelveticaNeueLT Std Med"/>
                <a:cs typeface="HelveticaNeueLT Std Med"/>
              </a:rPr>
              <a:t>Literacy</a:t>
            </a:r>
          </a:p>
          <a:p>
            <a:pPr>
              <a:lnSpc>
                <a:spcPct val="125000"/>
              </a:lnSpc>
              <a:spcBef>
                <a:spcPts val="288"/>
              </a:spcBef>
            </a:pPr>
            <a:r>
              <a:rPr lang="en-US" sz="1400" dirty="0">
                <a:solidFill>
                  <a:schemeClr val="tx1"/>
                </a:solidFill>
              </a:rPr>
              <a:t>Some </a:t>
            </a:r>
            <a:r>
              <a:rPr lang="en-US" sz="1400" dirty="0" smtClean="0">
                <a:solidFill>
                  <a:schemeClr val="tx1"/>
                </a:solidFill>
              </a:rPr>
              <a:t>of our participants know how to make </a:t>
            </a:r>
            <a:r>
              <a:rPr lang="en-US" sz="1400" dirty="0">
                <a:solidFill>
                  <a:schemeClr val="tx1"/>
                </a:solidFill>
              </a:rPr>
              <a:t>and receive calls </a:t>
            </a:r>
            <a:r>
              <a:rPr lang="en-US" sz="1400" dirty="0" smtClean="0">
                <a:solidFill>
                  <a:schemeClr val="tx1"/>
                </a:solidFill>
              </a:rPr>
              <a:t>and, for many, this is the extent of their abilities. A few of the women in our study (who are educated) know </a:t>
            </a:r>
            <a:r>
              <a:rPr lang="en-US" sz="1400" dirty="0">
                <a:solidFill>
                  <a:schemeClr val="tx1"/>
                </a:solidFill>
              </a:rPr>
              <a:t>how to check a message from </a:t>
            </a:r>
            <a:r>
              <a:rPr lang="en-US" sz="1400" dirty="0" smtClean="0">
                <a:solidFill>
                  <a:schemeClr val="tx1"/>
                </a:solidFill>
              </a:rPr>
              <a:t>their </a:t>
            </a:r>
            <a:r>
              <a:rPr lang="en-US" sz="1400" dirty="0">
                <a:solidFill>
                  <a:schemeClr val="tx1"/>
                </a:solidFill>
              </a:rPr>
              <a:t>inbox. </a:t>
            </a:r>
          </a:p>
          <a:p>
            <a:pPr>
              <a:lnSpc>
                <a:spcPct val="125000"/>
              </a:lnSpc>
              <a:spcBef>
                <a:spcPts val="288"/>
              </a:spcBef>
            </a:pPr>
            <a:r>
              <a:rPr lang="en-US" sz="1400" dirty="0">
                <a:solidFill>
                  <a:schemeClr val="tx1"/>
                </a:solidFill>
              </a:rPr>
              <a:t>All of our participants </a:t>
            </a:r>
            <a:r>
              <a:rPr lang="en-US" sz="1400" dirty="0" smtClean="0">
                <a:solidFill>
                  <a:schemeClr val="tx1"/>
                </a:solidFill>
              </a:rPr>
              <a:t>made </a:t>
            </a:r>
            <a:r>
              <a:rPr lang="en-US" sz="1400" dirty="0">
                <a:solidFill>
                  <a:schemeClr val="tx1"/>
                </a:solidFill>
              </a:rPr>
              <a:t>errors using </a:t>
            </a:r>
            <a:r>
              <a:rPr lang="en-US" sz="1400" dirty="0" smtClean="0">
                <a:solidFill>
                  <a:schemeClr val="tx1"/>
                </a:solidFill>
              </a:rPr>
              <a:t>these </a:t>
            </a:r>
            <a:r>
              <a:rPr lang="en-US" sz="1400" dirty="0">
                <a:solidFill>
                  <a:schemeClr val="tx1"/>
                </a:solidFill>
              </a:rPr>
              <a:t>services. </a:t>
            </a:r>
            <a:r>
              <a:rPr lang="en-US" sz="1400" dirty="0" smtClean="0">
                <a:solidFill>
                  <a:schemeClr val="tx1"/>
                </a:solidFill>
              </a:rPr>
              <a:t>When confused, many pressed </a:t>
            </a:r>
            <a:r>
              <a:rPr lang="en-US" sz="1400" dirty="0">
                <a:solidFill>
                  <a:schemeClr val="tx1"/>
                </a:solidFill>
              </a:rPr>
              <a:t>“back” or “call </a:t>
            </a:r>
            <a:r>
              <a:rPr lang="en-US" sz="1400" dirty="0" smtClean="0">
                <a:solidFill>
                  <a:schemeClr val="tx1"/>
                </a:solidFill>
              </a:rPr>
              <a:t>disconnect</a:t>
            </a:r>
            <a:r>
              <a:rPr lang="en-US" sz="1400" dirty="0">
                <a:solidFill>
                  <a:schemeClr val="tx1"/>
                </a:solidFill>
              </a:rPr>
              <a:t>” </a:t>
            </a:r>
            <a:r>
              <a:rPr lang="en-US" sz="1400" dirty="0" smtClean="0">
                <a:solidFill>
                  <a:schemeClr val="tx1"/>
                </a:solidFill>
              </a:rPr>
              <a:t>because </a:t>
            </a:r>
            <a:r>
              <a:rPr lang="en-US" sz="1400" dirty="0">
                <a:solidFill>
                  <a:schemeClr val="tx1"/>
                </a:solidFill>
              </a:rPr>
              <a:t>they </a:t>
            </a:r>
            <a:r>
              <a:rPr lang="en-US" sz="1400" dirty="0" smtClean="0">
                <a:solidFill>
                  <a:schemeClr val="tx1"/>
                </a:solidFill>
              </a:rPr>
              <a:t>fear pressing </a:t>
            </a:r>
            <a:r>
              <a:rPr lang="en-US" sz="1400" dirty="0">
                <a:solidFill>
                  <a:schemeClr val="tx1"/>
                </a:solidFill>
              </a:rPr>
              <a:t>a wrong button and </a:t>
            </a:r>
            <a:r>
              <a:rPr lang="en-US" sz="1400" dirty="0" smtClean="0">
                <a:solidFill>
                  <a:schemeClr val="tx1"/>
                </a:solidFill>
              </a:rPr>
              <a:t>losing </a:t>
            </a:r>
            <a:r>
              <a:rPr lang="en-US" sz="1400" dirty="0">
                <a:solidFill>
                  <a:schemeClr val="tx1"/>
                </a:solidFill>
              </a:rPr>
              <a:t>money. </a:t>
            </a:r>
          </a:p>
        </p:txBody>
      </p:sp>
      <p:sp>
        <p:nvSpPr>
          <p:cNvPr id="5" name="Slide Number Placeholder 4"/>
          <p:cNvSpPr>
            <a:spLocks noGrp="1"/>
          </p:cNvSpPr>
          <p:nvPr>
            <p:ph type="sldNum" sz="quarter" idx="12"/>
          </p:nvPr>
        </p:nvSpPr>
        <p:spPr/>
        <p:txBody>
          <a:bodyPr/>
          <a:lstStyle/>
          <a:p>
            <a:fld id="{81C03404-D438-5B40-9987-C01C2453C0A2}" type="slidenum">
              <a:rPr lang="en-US" smtClean="0"/>
              <a:pPr/>
              <a:t>16</a:t>
            </a:fld>
            <a:endParaRPr lang="en-US"/>
          </a:p>
        </p:txBody>
      </p:sp>
      <p:sp>
        <p:nvSpPr>
          <p:cNvPr id="19" name="Title 8"/>
          <p:cNvSpPr txBox="1">
            <a:spLocks/>
          </p:cNvSpPr>
          <p:nvPr/>
        </p:nvSpPr>
        <p:spPr>
          <a:xfrm>
            <a:off x="457200" y="274639"/>
            <a:ext cx="8229599" cy="616002"/>
          </a:xfrm>
          <a:prstGeom prst="rect">
            <a:avLst/>
          </a:prstGeom>
        </p:spPr>
        <p:txBody>
          <a:bodyPr vert="horz" lIns="0" tIns="0" rIns="0" bIns="0" rtlCol="0" anchor="t" anchorCtr="0">
            <a:normAutofit/>
          </a:bodyPr>
          <a:lstStyle>
            <a:lvl1pPr algn="l" defTabSz="457200" rtl="0" eaLnBrk="1" latinLnBrk="0" hangingPunct="1">
              <a:spcBef>
                <a:spcPct val="0"/>
              </a:spcBef>
              <a:buNone/>
              <a:defRPr sz="2400" b="0" i="0" kern="1200">
                <a:solidFill>
                  <a:schemeClr val="tx1"/>
                </a:solidFill>
                <a:latin typeface="Helvetica Neue Medium"/>
                <a:ea typeface="+mj-ea"/>
                <a:cs typeface="Helvetica Neue Medium"/>
              </a:defRPr>
            </a:lvl1pPr>
          </a:lstStyle>
          <a:p>
            <a:r>
              <a:rPr lang="en-US" dirty="0" smtClean="0">
                <a:latin typeface="HelveticaNeueLT Std Med" pitchFamily="34" charset="0"/>
                <a:cs typeface="HelveticaNeueLT Std Lt"/>
              </a:rPr>
              <a:t>3. </a:t>
            </a:r>
            <a:r>
              <a:rPr lang="en-US" dirty="0" smtClean="0">
                <a:latin typeface="HelveticaNeueLT Std Med" pitchFamily="34" charset="0"/>
                <a:cs typeface="HelveticaNeueLT Std Med"/>
              </a:rPr>
              <a:t>Comprehension, Comfort &amp; Confidence</a:t>
            </a:r>
          </a:p>
        </p:txBody>
      </p:sp>
      <p:sp>
        <p:nvSpPr>
          <p:cNvPr id="15" name="Date Placeholder 3"/>
          <p:cNvSpPr>
            <a:spLocks noGrp="1"/>
          </p:cNvSpPr>
          <p:nvPr>
            <p:ph type="dt" sz="half" idx="2"/>
          </p:nvPr>
        </p:nvSpPr>
        <p:spPr>
          <a:xfrm>
            <a:off x="5467048" y="6353561"/>
            <a:ext cx="2610152" cy="365125"/>
          </a:xfrm>
        </p:spPr>
        <p:txBody>
          <a:bodyPr/>
          <a:lstStyle/>
          <a:p>
            <a:r>
              <a:rPr lang="en-US" dirty="0"/>
              <a:t>Grameen Foundation  |   </a:t>
            </a:r>
            <a:r>
              <a:rPr lang="en-US" dirty="0" smtClean="0"/>
              <a:t>February 2014</a:t>
            </a:r>
            <a:endParaRPr lang="en-US" dirty="0"/>
          </a:p>
        </p:txBody>
      </p:sp>
      <p:cxnSp>
        <p:nvCxnSpPr>
          <p:cNvPr id="13" name="Straight Connector 12"/>
          <p:cNvCxnSpPr/>
          <p:nvPr/>
        </p:nvCxnSpPr>
        <p:spPr>
          <a:xfrm>
            <a:off x="457200" y="878429"/>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10" name="Picture 9" descr="Mobile phone used in india.jpg"/>
          <p:cNvPicPr>
            <a:picLocks noChangeAspect="1"/>
          </p:cNvPicPr>
          <p:nvPr/>
        </p:nvPicPr>
        <p:blipFill>
          <a:blip r:embed="rId2" cstate="email"/>
          <a:stretch>
            <a:fillRect/>
          </a:stretch>
        </p:blipFill>
        <p:spPr>
          <a:xfrm>
            <a:off x="5679060" y="1655114"/>
            <a:ext cx="2886971" cy="2886971"/>
          </a:xfrm>
          <a:prstGeom prst="rect">
            <a:avLst/>
          </a:prstGeom>
        </p:spPr>
      </p:pic>
    </p:spTree>
    <p:extLst>
      <p:ext uri="{BB962C8B-B14F-4D97-AF65-F5344CB8AC3E}">
        <p14:creationId xmlns:p14="http://schemas.microsoft.com/office/powerpoint/2010/main" xmlns="" val="4142171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0"/>
          <p:cNvSpPr>
            <a:spLocks noGrp="1"/>
          </p:cNvSpPr>
          <p:nvPr>
            <p:ph idx="16"/>
          </p:nvPr>
        </p:nvSpPr>
        <p:spPr>
          <a:xfrm>
            <a:off x="457198" y="1131696"/>
            <a:ext cx="4382221" cy="3429523"/>
          </a:xfrm>
        </p:spPr>
        <p:txBody>
          <a:bodyPr>
            <a:noAutofit/>
          </a:bodyPr>
          <a:lstStyle/>
          <a:p>
            <a:pPr>
              <a:lnSpc>
                <a:spcPct val="125000"/>
              </a:lnSpc>
              <a:spcBef>
                <a:spcPts val="288"/>
              </a:spcBef>
            </a:pPr>
            <a:r>
              <a:rPr lang="en-US" sz="1800" dirty="0" smtClean="0">
                <a:solidFill>
                  <a:srgbClr val="34657F"/>
                </a:solidFill>
                <a:latin typeface="HelveticaNeueLT Std Med"/>
                <a:cs typeface="HelveticaNeueLT Std Med"/>
              </a:rPr>
              <a:t>Language</a:t>
            </a:r>
            <a:endParaRPr lang="en-US" sz="1800" dirty="0">
              <a:solidFill>
                <a:schemeClr val="tx1"/>
              </a:solidFill>
            </a:endParaRPr>
          </a:p>
          <a:p>
            <a:pPr>
              <a:lnSpc>
                <a:spcPct val="125000"/>
              </a:lnSpc>
              <a:spcBef>
                <a:spcPts val="288"/>
              </a:spcBef>
            </a:pPr>
            <a:r>
              <a:rPr lang="en-US" sz="1400" dirty="0" smtClean="0">
                <a:solidFill>
                  <a:schemeClr val="tx1"/>
                </a:solidFill>
              </a:rPr>
              <a:t>The menus, messages and instruction booklets of all three services are in English or Hindi which none of our participants are able to consistently and easily comprehend. Everyone we interviewed expressed a preference for services to be offered in their local dialect.</a:t>
            </a:r>
          </a:p>
        </p:txBody>
      </p:sp>
      <p:pic>
        <p:nvPicPr>
          <p:cNvPr id="14" name="Picture 13" descr="Airtel Money screen shot 2.jpg"/>
          <p:cNvPicPr>
            <a:picLocks noChangeAspect="1"/>
          </p:cNvPicPr>
          <p:nvPr/>
        </p:nvPicPr>
        <p:blipFill>
          <a:blip r:embed="rId2" cstate="email"/>
          <a:stretch>
            <a:fillRect/>
          </a:stretch>
        </p:blipFill>
        <p:spPr>
          <a:xfrm>
            <a:off x="5786627" y="1661046"/>
            <a:ext cx="2900173" cy="2900173"/>
          </a:xfrm>
          <a:prstGeom prst="rect">
            <a:avLst/>
          </a:prstGeom>
        </p:spPr>
      </p:pic>
      <p:sp>
        <p:nvSpPr>
          <p:cNvPr id="5" name="Slide Number Placeholder 4"/>
          <p:cNvSpPr>
            <a:spLocks noGrp="1"/>
          </p:cNvSpPr>
          <p:nvPr>
            <p:ph type="sldNum" sz="quarter" idx="12"/>
          </p:nvPr>
        </p:nvSpPr>
        <p:spPr/>
        <p:txBody>
          <a:bodyPr/>
          <a:lstStyle/>
          <a:p>
            <a:fld id="{81C03404-D438-5B40-9987-C01C2453C0A2}" type="slidenum">
              <a:rPr lang="en-US" smtClean="0"/>
              <a:pPr/>
              <a:t>17</a:t>
            </a:fld>
            <a:endParaRPr lang="en-US"/>
          </a:p>
        </p:txBody>
      </p:sp>
      <p:sp>
        <p:nvSpPr>
          <p:cNvPr id="19" name="Title 8"/>
          <p:cNvSpPr txBox="1">
            <a:spLocks/>
          </p:cNvSpPr>
          <p:nvPr/>
        </p:nvSpPr>
        <p:spPr>
          <a:xfrm>
            <a:off x="457200" y="274639"/>
            <a:ext cx="8229600" cy="616002"/>
          </a:xfrm>
          <a:prstGeom prst="rect">
            <a:avLst/>
          </a:prstGeom>
        </p:spPr>
        <p:txBody>
          <a:bodyPr vert="horz" lIns="0" tIns="0" rIns="0" bIns="0" rtlCol="0" anchor="t" anchorCtr="0">
            <a:normAutofit/>
          </a:bodyPr>
          <a:lstStyle>
            <a:lvl1pPr algn="l" defTabSz="457200" rtl="0" eaLnBrk="1" latinLnBrk="0" hangingPunct="1">
              <a:spcBef>
                <a:spcPct val="0"/>
              </a:spcBef>
              <a:buNone/>
              <a:defRPr sz="2400" b="0" i="0" kern="1200">
                <a:solidFill>
                  <a:schemeClr val="tx1"/>
                </a:solidFill>
                <a:latin typeface="Helvetica Neue Medium"/>
                <a:ea typeface="+mj-ea"/>
                <a:cs typeface="Helvetica Neue Medium"/>
              </a:defRPr>
            </a:lvl1pPr>
          </a:lstStyle>
          <a:p>
            <a:r>
              <a:rPr lang="en-US" dirty="0" smtClean="0">
                <a:latin typeface="HelveticaNeueLT Std Med" pitchFamily="34" charset="0"/>
                <a:cs typeface="HelveticaNeueLT Std Lt"/>
              </a:rPr>
              <a:t>3. </a:t>
            </a:r>
            <a:r>
              <a:rPr lang="en-US" dirty="0" smtClean="0">
                <a:latin typeface="HelveticaNeueLT Std Med" pitchFamily="34" charset="0"/>
                <a:cs typeface="HelveticaNeueLT Std Med"/>
              </a:rPr>
              <a:t>Comprehension</a:t>
            </a:r>
            <a:r>
              <a:rPr lang="en-US" dirty="0" smtClean="0">
                <a:latin typeface="HelveticaNeueLT Std Med"/>
                <a:cs typeface="HelveticaNeueLT Std Med"/>
              </a:rPr>
              <a:t>, Comfort &amp; Confidence</a:t>
            </a:r>
          </a:p>
        </p:txBody>
      </p:sp>
      <p:sp>
        <p:nvSpPr>
          <p:cNvPr id="15" name="Date Placeholder 3"/>
          <p:cNvSpPr>
            <a:spLocks noGrp="1"/>
          </p:cNvSpPr>
          <p:nvPr>
            <p:ph type="dt" sz="half" idx="2"/>
          </p:nvPr>
        </p:nvSpPr>
        <p:spPr>
          <a:xfrm>
            <a:off x="5467048" y="6353561"/>
            <a:ext cx="2610152" cy="365125"/>
          </a:xfrm>
        </p:spPr>
        <p:txBody>
          <a:bodyPr/>
          <a:lstStyle/>
          <a:p>
            <a:r>
              <a:rPr lang="en-US" dirty="0"/>
              <a:t>Grameen Foundation  |   </a:t>
            </a:r>
            <a:r>
              <a:rPr lang="en-US" dirty="0" smtClean="0"/>
              <a:t>February 2014</a:t>
            </a:r>
            <a:endParaRPr lang="en-US" dirty="0"/>
          </a:p>
        </p:txBody>
      </p:sp>
      <p:cxnSp>
        <p:nvCxnSpPr>
          <p:cNvPr id="13" name="Straight Connector 12"/>
          <p:cNvCxnSpPr/>
          <p:nvPr/>
        </p:nvCxnSpPr>
        <p:spPr>
          <a:xfrm>
            <a:off x="457200" y="878429"/>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2539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pesa screen shot 3.jpg"/>
          <p:cNvPicPr>
            <a:picLocks noChangeAspect="1"/>
          </p:cNvPicPr>
          <p:nvPr/>
        </p:nvPicPr>
        <p:blipFill>
          <a:blip r:embed="rId2" cstate="email"/>
          <a:stretch>
            <a:fillRect/>
          </a:stretch>
        </p:blipFill>
        <p:spPr>
          <a:xfrm>
            <a:off x="5786626" y="1646488"/>
            <a:ext cx="2900173" cy="2900173"/>
          </a:xfrm>
          <a:prstGeom prst="rect">
            <a:avLst/>
          </a:prstGeom>
        </p:spPr>
      </p:pic>
      <p:sp>
        <p:nvSpPr>
          <p:cNvPr id="42" name="Content Placeholder 10"/>
          <p:cNvSpPr>
            <a:spLocks noGrp="1"/>
          </p:cNvSpPr>
          <p:nvPr>
            <p:ph idx="16"/>
          </p:nvPr>
        </p:nvSpPr>
        <p:spPr>
          <a:xfrm>
            <a:off x="457201" y="1190445"/>
            <a:ext cx="4848044" cy="4798607"/>
          </a:xfrm>
        </p:spPr>
        <p:txBody>
          <a:bodyPr>
            <a:noAutofit/>
          </a:bodyPr>
          <a:lstStyle/>
          <a:p>
            <a:pPr>
              <a:lnSpc>
                <a:spcPct val="130000"/>
              </a:lnSpc>
              <a:spcBef>
                <a:spcPts val="288"/>
              </a:spcBef>
            </a:pPr>
            <a:r>
              <a:rPr lang="en-US" sz="1800" dirty="0" smtClean="0">
                <a:solidFill>
                  <a:srgbClr val="34657F"/>
                </a:solidFill>
                <a:latin typeface="HelveticaNeueLT Std Med"/>
                <a:cs typeface="HelveticaNeueLT Std Med"/>
              </a:rPr>
              <a:t>Terminology</a:t>
            </a:r>
            <a:endParaRPr lang="en-US" sz="1800" dirty="0">
              <a:solidFill>
                <a:schemeClr val="tx1"/>
              </a:solidFill>
            </a:endParaRPr>
          </a:p>
          <a:p>
            <a:pPr>
              <a:lnSpc>
                <a:spcPct val="130000"/>
              </a:lnSpc>
              <a:spcBef>
                <a:spcPts val="0"/>
              </a:spcBef>
              <a:spcAft>
                <a:spcPts val="1800"/>
              </a:spcAft>
            </a:pPr>
            <a:r>
              <a:rPr lang="en-US" sz="1400" dirty="0" smtClean="0">
                <a:solidFill>
                  <a:schemeClr val="tx1"/>
                </a:solidFill>
              </a:rPr>
              <a:t>All three of the services we studied use confusing mobile </a:t>
            </a:r>
            <a:r>
              <a:rPr lang="en-US" sz="1400" dirty="0">
                <a:solidFill>
                  <a:schemeClr val="tx1"/>
                </a:solidFill>
              </a:rPr>
              <a:t>and financial terminology </a:t>
            </a:r>
            <a:r>
              <a:rPr lang="en-US" sz="1400" dirty="0" smtClean="0">
                <a:solidFill>
                  <a:schemeClr val="tx1"/>
                </a:solidFill>
              </a:rPr>
              <a:t>that our participants were not able to understand. Here are some examples of these confusing terms:</a:t>
            </a:r>
            <a:endParaRPr lang="en-US" sz="1400" dirty="0">
              <a:solidFill>
                <a:schemeClr val="tx1"/>
              </a:solidFill>
            </a:endParaRPr>
          </a:p>
          <a:p>
            <a:pPr marL="274320">
              <a:spcBef>
                <a:spcPts val="0"/>
              </a:spcBef>
              <a:spcAft>
                <a:spcPts val="0"/>
              </a:spcAft>
            </a:pPr>
            <a:r>
              <a:rPr lang="en-US" sz="1400" dirty="0" err="1" smtClean="0">
                <a:solidFill>
                  <a:schemeClr val="tx1"/>
                </a:solidFill>
                <a:latin typeface="HelveticaNeueLT Std Med" pitchFamily="34" charset="0"/>
              </a:rPr>
              <a:t>Eko</a:t>
            </a:r>
            <a:endParaRPr lang="en-US" sz="1400" dirty="0">
              <a:solidFill>
                <a:schemeClr val="tx1"/>
              </a:solidFill>
              <a:latin typeface="HelveticaNeueLT Std Med" pitchFamily="34" charset="0"/>
            </a:endParaRPr>
          </a:p>
          <a:p>
            <a:pPr marL="274320">
              <a:lnSpc>
                <a:spcPct val="130000"/>
              </a:lnSpc>
              <a:spcBef>
                <a:spcPts val="0"/>
              </a:spcBef>
              <a:spcAft>
                <a:spcPts val="1800"/>
              </a:spcAft>
            </a:pPr>
            <a:r>
              <a:rPr lang="en-US" sz="1400" dirty="0" smtClean="0">
                <a:solidFill>
                  <a:schemeClr val="tx1"/>
                </a:solidFill>
              </a:rPr>
              <a:t>Abbreviated terms </a:t>
            </a:r>
            <a:r>
              <a:rPr lang="en-US" sz="1400" dirty="0">
                <a:solidFill>
                  <a:schemeClr val="tx1"/>
                </a:solidFill>
              </a:rPr>
              <a:t>such as “</a:t>
            </a:r>
            <a:r>
              <a:rPr lang="en-US" sz="1400" dirty="0" err="1">
                <a:solidFill>
                  <a:schemeClr val="tx1"/>
                </a:solidFill>
              </a:rPr>
              <a:t>Bal</a:t>
            </a:r>
            <a:r>
              <a:rPr lang="en-US" sz="1400" dirty="0">
                <a:solidFill>
                  <a:schemeClr val="tx1"/>
                </a:solidFill>
              </a:rPr>
              <a:t>” and “A/</a:t>
            </a:r>
            <a:r>
              <a:rPr lang="en-US" sz="1400" dirty="0" smtClean="0">
                <a:solidFill>
                  <a:schemeClr val="tx1"/>
                </a:solidFill>
              </a:rPr>
              <a:t>C”</a:t>
            </a:r>
            <a:endParaRPr lang="en-US" sz="1400" dirty="0">
              <a:solidFill>
                <a:schemeClr val="tx1"/>
              </a:solidFill>
            </a:endParaRPr>
          </a:p>
          <a:p>
            <a:pPr marL="274320">
              <a:spcBef>
                <a:spcPts val="0"/>
              </a:spcBef>
              <a:spcAft>
                <a:spcPts val="0"/>
              </a:spcAft>
            </a:pPr>
            <a:r>
              <a:rPr lang="en-US" sz="1400" dirty="0" smtClean="0">
                <a:solidFill>
                  <a:schemeClr val="tx1"/>
                </a:solidFill>
                <a:latin typeface="HelveticaNeueLT Std Med" pitchFamily="34" charset="0"/>
              </a:rPr>
              <a:t>Vodafone</a:t>
            </a:r>
            <a:endParaRPr lang="en-US" sz="1400" dirty="0">
              <a:solidFill>
                <a:schemeClr val="tx1"/>
              </a:solidFill>
              <a:latin typeface="HelveticaNeueLT Std Med" pitchFamily="34" charset="0"/>
            </a:endParaRPr>
          </a:p>
          <a:p>
            <a:pPr marL="274320">
              <a:lnSpc>
                <a:spcPct val="130000"/>
              </a:lnSpc>
              <a:spcBef>
                <a:spcPts val="0"/>
              </a:spcBef>
              <a:spcAft>
                <a:spcPts val="1800"/>
              </a:spcAft>
            </a:pPr>
            <a:r>
              <a:rPr lang="en-US" sz="1400" dirty="0">
                <a:solidFill>
                  <a:schemeClr val="tx1"/>
                </a:solidFill>
              </a:rPr>
              <a:t>M</a:t>
            </a:r>
            <a:r>
              <a:rPr lang="en-US" sz="1400" dirty="0" smtClean="0">
                <a:solidFill>
                  <a:schemeClr val="tx1"/>
                </a:solidFill>
              </a:rPr>
              <a:t>obile </a:t>
            </a:r>
            <a:r>
              <a:rPr lang="en-US" sz="1400" dirty="0">
                <a:solidFill>
                  <a:schemeClr val="tx1"/>
                </a:solidFill>
              </a:rPr>
              <a:t>terms such as “prepaid,” “postpaid” and “</a:t>
            </a:r>
            <a:r>
              <a:rPr lang="en-US" sz="1400" dirty="0" smtClean="0">
                <a:solidFill>
                  <a:schemeClr val="tx1"/>
                </a:solidFill>
              </a:rPr>
              <a:t>recharge”</a:t>
            </a:r>
            <a:endParaRPr lang="en-US" sz="1400" dirty="0">
              <a:solidFill>
                <a:schemeClr val="tx1"/>
              </a:solidFill>
            </a:endParaRPr>
          </a:p>
          <a:p>
            <a:pPr marL="274320">
              <a:spcBef>
                <a:spcPts val="0"/>
              </a:spcBef>
              <a:spcAft>
                <a:spcPts val="0"/>
              </a:spcAft>
            </a:pPr>
            <a:r>
              <a:rPr lang="en-US" sz="1400" dirty="0" err="1">
                <a:solidFill>
                  <a:schemeClr val="tx1"/>
                </a:solidFill>
                <a:latin typeface="HelveticaNeueLT Std Med" pitchFamily="34" charset="0"/>
              </a:rPr>
              <a:t>Airtel</a:t>
            </a:r>
            <a:r>
              <a:rPr lang="en-US" sz="1400" dirty="0">
                <a:solidFill>
                  <a:schemeClr val="tx1"/>
                </a:solidFill>
                <a:latin typeface="HelveticaNeueLT Std Med" pitchFamily="34" charset="0"/>
              </a:rPr>
              <a:t> </a:t>
            </a:r>
            <a:r>
              <a:rPr lang="en-US" sz="1400" dirty="0" smtClean="0">
                <a:solidFill>
                  <a:schemeClr val="tx1"/>
                </a:solidFill>
                <a:latin typeface="HelveticaNeueLT Std Med" pitchFamily="34" charset="0"/>
              </a:rPr>
              <a:t>Money</a:t>
            </a:r>
            <a:endParaRPr lang="en-US" sz="1400" dirty="0">
              <a:solidFill>
                <a:schemeClr val="tx1"/>
              </a:solidFill>
              <a:latin typeface="HelveticaNeueLT Std Med" pitchFamily="34" charset="0"/>
            </a:endParaRPr>
          </a:p>
          <a:p>
            <a:pPr marL="274320">
              <a:lnSpc>
                <a:spcPct val="130000"/>
              </a:lnSpc>
              <a:spcBef>
                <a:spcPts val="0"/>
              </a:spcBef>
              <a:spcAft>
                <a:spcPts val="1800"/>
              </a:spcAft>
            </a:pPr>
            <a:r>
              <a:rPr lang="en-US" sz="1400" dirty="0" smtClean="0">
                <a:solidFill>
                  <a:schemeClr val="tx1"/>
                </a:solidFill>
              </a:rPr>
              <a:t>Financial terminology </a:t>
            </a:r>
            <a:r>
              <a:rPr lang="en-US" sz="1400" dirty="0">
                <a:solidFill>
                  <a:schemeClr val="tx1"/>
                </a:solidFill>
              </a:rPr>
              <a:t>“Block Amount” </a:t>
            </a:r>
            <a:r>
              <a:rPr lang="en-US" sz="1400" dirty="0" smtClean="0">
                <a:solidFill>
                  <a:schemeClr val="tx1"/>
                </a:solidFill>
              </a:rPr>
              <a:t>(written </a:t>
            </a:r>
            <a:r>
              <a:rPr lang="en-US" sz="1400" dirty="0">
                <a:solidFill>
                  <a:schemeClr val="tx1"/>
                </a:solidFill>
              </a:rPr>
              <a:t>in </a:t>
            </a:r>
            <a:r>
              <a:rPr lang="en-US" sz="1400" dirty="0" smtClean="0">
                <a:solidFill>
                  <a:schemeClr val="tx1"/>
                </a:solidFill>
              </a:rPr>
              <a:t>Hindi). Mobile terms </a:t>
            </a:r>
            <a:r>
              <a:rPr lang="en-US" sz="1400" dirty="0">
                <a:solidFill>
                  <a:schemeClr val="tx1"/>
                </a:solidFill>
              </a:rPr>
              <a:t>such as “prepaid,” “postpaid” and “</a:t>
            </a:r>
            <a:r>
              <a:rPr lang="en-US" sz="1400" dirty="0" smtClean="0">
                <a:solidFill>
                  <a:schemeClr val="tx1"/>
                </a:solidFill>
              </a:rPr>
              <a:t>recharge”</a:t>
            </a:r>
            <a:endParaRPr lang="en-US" sz="1400" dirty="0">
              <a:solidFill>
                <a:schemeClr val="tx1"/>
              </a:solidFill>
            </a:endParaRPr>
          </a:p>
        </p:txBody>
      </p:sp>
      <p:sp>
        <p:nvSpPr>
          <p:cNvPr id="5" name="Slide Number Placeholder 4"/>
          <p:cNvSpPr>
            <a:spLocks noGrp="1"/>
          </p:cNvSpPr>
          <p:nvPr>
            <p:ph type="sldNum" sz="quarter" idx="12"/>
          </p:nvPr>
        </p:nvSpPr>
        <p:spPr/>
        <p:txBody>
          <a:bodyPr/>
          <a:lstStyle/>
          <a:p>
            <a:fld id="{81C03404-D438-5B40-9987-C01C2453C0A2}" type="slidenum">
              <a:rPr lang="en-US" smtClean="0"/>
              <a:pPr/>
              <a:t>18</a:t>
            </a:fld>
            <a:endParaRPr lang="en-US"/>
          </a:p>
        </p:txBody>
      </p:sp>
      <p:sp>
        <p:nvSpPr>
          <p:cNvPr id="19" name="Title 8"/>
          <p:cNvSpPr txBox="1">
            <a:spLocks/>
          </p:cNvSpPr>
          <p:nvPr/>
        </p:nvSpPr>
        <p:spPr>
          <a:xfrm>
            <a:off x="457200" y="274639"/>
            <a:ext cx="8229600" cy="616002"/>
          </a:xfrm>
          <a:prstGeom prst="rect">
            <a:avLst/>
          </a:prstGeom>
        </p:spPr>
        <p:txBody>
          <a:bodyPr vert="horz" lIns="0" tIns="0" rIns="0" bIns="0" rtlCol="0" anchor="t" anchorCtr="0">
            <a:normAutofit/>
          </a:bodyPr>
          <a:lstStyle>
            <a:lvl1pPr algn="l" defTabSz="457200" rtl="0" eaLnBrk="1" latinLnBrk="0" hangingPunct="1">
              <a:spcBef>
                <a:spcPct val="0"/>
              </a:spcBef>
              <a:buNone/>
              <a:defRPr sz="2400" b="0" i="0" kern="1200">
                <a:solidFill>
                  <a:schemeClr val="tx1"/>
                </a:solidFill>
                <a:latin typeface="Helvetica Neue Medium"/>
                <a:ea typeface="+mj-ea"/>
                <a:cs typeface="Helvetica Neue Medium"/>
              </a:defRPr>
            </a:lvl1pPr>
          </a:lstStyle>
          <a:p>
            <a:r>
              <a:rPr lang="en-US" dirty="0" smtClean="0">
                <a:latin typeface="HelveticaNeueLT Std Med" pitchFamily="34" charset="0"/>
                <a:cs typeface="HelveticaNeueLT Std Lt"/>
              </a:rPr>
              <a:t>3. </a:t>
            </a:r>
            <a:r>
              <a:rPr lang="en-US" dirty="0" smtClean="0">
                <a:latin typeface="HelveticaNeueLT Std Med" pitchFamily="34" charset="0"/>
                <a:cs typeface="HelveticaNeueLT Std Med"/>
              </a:rPr>
              <a:t>Comprehension, Comfort &amp; Confidence</a:t>
            </a:r>
          </a:p>
        </p:txBody>
      </p:sp>
      <p:sp>
        <p:nvSpPr>
          <p:cNvPr id="15" name="Date Placeholder 3"/>
          <p:cNvSpPr>
            <a:spLocks noGrp="1"/>
          </p:cNvSpPr>
          <p:nvPr>
            <p:ph type="dt" sz="half" idx="2"/>
          </p:nvPr>
        </p:nvSpPr>
        <p:spPr>
          <a:xfrm>
            <a:off x="5467048" y="6353561"/>
            <a:ext cx="2610152" cy="365125"/>
          </a:xfrm>
        </p:spPr>
        <p:txBody>
          <a:bodyPr/>
          <a:lstStyle/>
          <a:p>
            <a:r>
              <a:rPr lang="en-US" dirty="0"/>
              <a:t>Grameen Foundation  |   </a:t>
            </a:r>
            <a:r>
              <a:rPr lang="en-US" dirty="0" smtClean="0"/>
              <a:t>February 2014</a:t>
            </a:r>
            <a:endParaRPr lang="en-US" dirty="0"/>
          </a:p>
        </p:txBody>
      </p:sp>
      <p:cxnSp>
        <p:nvCxnSpPr>
          <p:cNvPr id="13" name="Straight Connector 12"/>
          <p:cNvCxnSpPr/>
          <p:nvPr/>
        </p:nvCxnSpPr>
        <p:spPr>
          <a:xfrm>
            <a:off x="457200" y="878429"/>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73409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10"/>
          <p:cNvSpPr>
            <a:spLocks noGrp="1"/>
          </p:cNvSpPr>
          <p:nvPr>
            <p:ph idx="16"/>
          </p:nvPr>
        </p:nvSpPr>
        <p:spPr>
          <a:xfrm>
            <a:off x="457202" y="1104181"/>
            <a:ext cx="4287326" cy="4884871"/>
          </a:xfrm>
        </p:spPr>
        <p:txBody>
          <a:bodyPr>
            <a:noAutofit/>
          </a:bodyPr>
          <a:lstStyle/>
          <a:p>
            <a:pPr>
              <a:lnSpc>
                <a:spcPct val="130000"/>
              </a:lnSpc>
              <a:spcBef>
                <a:spcPts val="0"/>
              </a:spcBef>
              <a:spcAft>
                <a:spcPts val="1200"/>
              </a:spcAft>
            </a:pPr>
            <a:r>
              <a:rPr lang="en-US" sz="1800" dirty="0">
                <a:solidFill>
                  <a:srgbClr val="34657F"/>
                </a:solidFill>
                <a:latin typeface="HelveticaNeueLT Std Med"/>
                <a:cs typeface="HelveticaNeueLT Std Med"/>
              </a:rPr>
              <a:t>Literacy </a:t>
            </a:r>
            <a:endParaRPr lang="en-US" sz="1800" dirty="0" smtClean="0">
              <a:solidFill>
                <a:srgbClr val="34657F"/>
              </a:solidFill>
              <a:latin typeface="HelveticaNeueLT Std Med"/>
              <a:cs typeface="HelveticaNeueLT Std Med"/>
            </a:endParaRPr>
          </a:p>
          <a:p>
            <a:pPr>
              <a:lnSpc>
                <a:spcPct val="130000"/>
              </a:lnSpc>
              <a:spcBef>
                <a:spcPts val="0"/>
              </a:spcBef>
              <a:spcAft>
                <a:spcPts val="1200"/>
              </a:spcAft>
            </a:pPr>
            <a:r>
              <a:rPr lang="en-US" sz="1400" dirty="0" smtClean="0">
                <a:solidFill>
                  <a:schemeClr val="tx1"/>
                </a:solidFill>
              </a:rPr>
              <a:t>Literacy significantly impacts usage. The comfort of using mobile phones varies based on literacy levels. Many cannot read the information displayed on screen and this inability to understand content and language leads to high error rates. Educated women are more comfortable using mobile phones and make fewer errors than illiterate or less educated women. </a:t>
            </a:r>
            <a:endParaRPr lang="en-US" sz="1400" dirty="0">
              <a:solidFill>
                <a:schemeClr val="tx1"/>
              </a:solidFill>
            </a:endParaRPr>
          </a:p>
        </p:txBody>
      </p:sp>
      <p:sp>
        <p:nvSpPr>
          <p:cNvPr id="5" name="Slide Number Placeholder 4"/>
          <p:cNvSpPr>
            <a:spLocks noGrp="1"/>
          </p:cNvSpPr>
          <p:nvPr>
            <p:ph type="sldNum" sz="quarter" idx="12"/>
          </p:nvPr>
        </p:nvSpPr>
        <p:spPr/>
        <p:txBody>
          <a:bodyPr/>
          <a:lstStyle/>
          <a:p>
            <a:fld id="{81C03404-D438-5B40-9987-C01C2453C0A2}" type="slidenum">
              <a:rPr lang="en-US" smtClean="0"/>
              <a:pPr/>
              <a:t>19</a:t>
            </a:fld>
            <a:endParaRPr lang="en-US"/>
          </a:p>
        </p:txBody>
      </p:sp>
      <p:sp>
        <p:nvSpPr>
          <p:cNvPr id="19" name="Title 8"/>
          <p:cNvSpPr txBox="1">
            <a:spLocks/>
          </p:cNvSpPr>
          <p:nvPr/>
        </p:nvSpPr>
        <p:spPr>
          <a:xfrm>
            <a:off x="457200" y="274639"/>
            <a:ext cx="8229600" cy="616002"/>
          </a:xfrm>
          <a:prstGeom prst="rect">
            <a:avLst/>
          </a:prstGeom>
        </p:spPr>
        <p:txBody>
          <a:bodyPr vert="horz" lIns="0" tIns="0" rIns="0" bIns="0" rtlCol="0" anchor="t" anchorCtr="0">
            <a:normAutofit/>
          </a:bodyPr>
          <a:lstStyle>
            <a:lvl1pPr algn="l" defTabSz="457200" rtl="0" eaLnBrk="1" latinLnBrk="0" hangingPunct="1">
              <a:spcBef>
                <a:spcPct val="0"/>
              </a:spcBef>
              <a:buNone/>
              <a:defRPr sz="2400" b="0" i="0" kern="1200">
                <a:solidFill>
                  <a:schemeClr val="tx1"/>
                </a:solidFill>
                <a:latin typeface="Helvetica Neue Medium"/>
                <a:ea typeface="+mj-ea"/>
                <a:cs typeface="Helvetica Neue Medium"/>
              </a:defRPr>
            </a:lvl1pPr>
          </a:lstStyle>
          <a:p>
            <a:r>
              <a:rPr lang="en-US" dirty="0" smtClean="0">
                <a:latin typeface="HelveticaNeueLT Std Med" pitchFamily="34" charset="0"/>
                <a:cs typeface="HelveticaNeueLT Std Lt"/>
              </a:rPr>
              <a:t>3. </a:t>
            </a:r>
            <a:r>
              <a:rPr lang="en-US" dirty="0" smtClean="0">
                <a:latin typeface="HelveticaNeueLT Std Med" pitchFamily="34" charset="0"/>
                <a:cs typeface="HelveticaNeueLT Std Med"/>
              </a:rPr>
              <a:t>Comprehension, Comfort &amp; Confidence</a:t>
            </a:r>
          </a:p>
        </p:txBody>
      </p:sp>
      <p:sp>
        <p:nvSpPr>
          <p:cNvPr id="15" name="Date Placeholder 3"/>
          <p:cNvSpPr>
            <a:spLocks noGrp="1"/>
          </p:cNvSpPr>
          <p:nvPr>
            <p:ph type="dt" sz="half" idx="2"/>
          </p:nvPr>
        </p:nvSpPr>
        <p:spPr>
          <a:xfrm>
            <a:off x="5467048" y="6353561"/>
            <a:ext cx="2610152" cy="365125"/>
          </a:xfrm>
        </p:spPr>
        <p:txBody>
          <a:bodyPr/>
          <a:lstStyle/>
          <a:p>
            <a:r>
              <a:rPr lang="en-US" dirty="0"/>
              <a:t>Grameen Foundation  |   </a:t>
            </a:r>
            <a:r>
              <a:rPr lang="en-US" dirty="0" smtClean="0"/>
              <a:t>February 2014</a:t>
            </a:r>
            <a:endParaRPr lang="en-US" dirty="0"/>
          </a:p>
        </p:txBody>
      </p:sp>
      <p:cxnSp>
        <p:nvCxnSpPr>
          <p:cNvPr id="13" name="Straight Connector 12"/>
          <p:cNvCxnSpPr/>
          <p:nvPr/>
        </p:nvCxnSpPr>
        <p:spPr>
          <a:xfrm>
            <a:off x="457200" y="878429"/>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graphicFrame>
        <p:nvGraphicFramePr>
          <p:cNvPr id="8" name="Chart 7"/>
          <p:cNvGraphicFramePr/>
          <p:nvPr/>
        </p:nvGraphicFramePr>
        <p:xfrm>
          <a:off x="5333999" y="1578634"/>
          <a:ext cx="3352800" cy="3352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223768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467048" y="6353561"/>
            <a:ext cx="2610152" cy="365125"/>
          </a:xfrm>
        </p:spPr>
        <p:txBody>
          <a:bodyPr/>
          <a:lstStyle/>
          <a:p>
            <a:r>
              <a:rPr lang="en-US" dirty="0" smtClean="0"/>
              <a:t>Grameen Foundation  |   February 2014</a:t>
            </a:r>
            <a:endParaRPr lang="en-US" dirty="0"/>
          </a:p>
        </p:txBody>
      </p:sp>
      <p:sp>
        <p:nvSpPr>
          <p:cNvPr id="5" name="Slide Number Placeholder 4"/>
          <p:cNvSpPr>
            <a:spLocks noGrp="1"/>
          </p:cNvSpPr>
          <p:nvPr>
            <p:ph type="sldNum" sz="quarter" idx="12"/>
          </p:nvPr>
        </p:nvSpPr>
        <p:spPr/>
        <p:txBody>
          <a:bodyPr/>
          <a:lstStyle/>
          <a:p>
            <a:fld id="{81C03404-D438-5B40-9987-C01C2453C0A2}" type="slidenum">
              <a:rPr lang="en-US" smtClean="0"/>
              <a:pPr/>
              <a:t>2</a:t>
            </a:fld>
            <a:endParaRPr lang="en-US"/>
          </a:p>
        </p:txBody>
      </p:sp>
      <p:sp>
        <p:nvSpPr>
          <p:cNvPr id="19" name="Title 8"/>
          <p:cNvSpPr txBox="1">
            <a:spLocks/>
          </p:cNvSpPr>
          <p:nvPr/>
        </p:nvSpPr>
        <p:spPr>
          <a:xfrm>
            <a:off x="457200" y="274638"/>
            <a:ext cx="8229600" cy="1181165"/>
          </a:xfrm>
          <a:prstGeom prst="rect">
            <a:avLst/>
          </a:prstGeom>
        </p:spPr>
        <p:txBody>
          <a:bodyPr vert="horz" lIns="0" tIns="0" rIns="0" bIns="0" rtlCol="0" anchor="t" anchorCtr="0">
            <a:normAutofit/>
          </a:bodyPr>
          <a:lstStyle>
            <a:lvl1pPr algn="l" defTabSz="457200" rtl="0" eaLnBrk="1" latinLnBrk="0" hangingPunct="1">
              <a:spcBef>
                <a:spcPct val="0"/>
              </a:spcBef>
              <a:buNone/>
              <a:defRPr sz="2400" b="0" i="0" kern="1200">
                <a:solidFill>
                  <a:schemeClr val="tx1"/>
                </a:solidFill>
                <a:latin typeface="Helvetica Neue Medium"/>
                <a:ea typeface="+mj-ea"/>
                <a:cs typeface="Helvetica Neue Medium"/>
              </a:defRPr>
            </a:lvl1pPr>
          </a:lstStyle>
          <a:p>
            <a:r>
              <a:rPr lang="en-US" dirty="0" smtClean="0">
                <a:latin typeface="HelveticaNeueLT Std Med" pitchFamily="34" charset="0"/>
                <a:cs typeface="HelveticaNeueLT Std Lt"/>
              </a:rPr>
              <a:t>Contents</a:t>
            </a:r>
            <a:endParaRPr lang="en-US" dirty="0">
              <a:latin typeface="HelveticaNeueLT Std Med" pitchFamily="34" charset="0"/>
              <a:cs typeface="HelveticaNeueLT Std Lt"/>
            </a:endParaRPr>
          </a:p>
        </p:txBody>
      </p:sp>
      <p:sp>
        <p:nvSpPr>
          <p:cNvPr id="8" name="Content Placeholder 9"/>
          <p:cNvSpPr>
            <a:spLocks noGrp="1"/>
          </p:cNvSpPr>
          <p:nvPr>
            <p:ph idx="1"/>
          </p:nvPr>
        </p:nvSpPr>
        <p:spPr>
          <a:xfrm>
            <a:off x="457200" y="1724280"/>
            <a:ext cx="8229600" cy="3791150"/>
          </a:xfrm>
        </p:spPr>
        <p:txBody>
          <a:bodyPr>
            <a:normAutofit/>
          </a:bodyPr>
          <a:lstStyle/>
          <a:p>
            <a:pPr>
              <a:lnSpc>
                <a:spcPts val="3000"/>
              </a:lnSpc>
              <a:spcBef>
                <a:spcPts val="0"/>
              </a:spcBef>
              <a:spcAft>
                <a:spcPts val="0"/>
              </a:spcAft>
            </a:pPr>
            <a:r>
              <a:rPr lang="en-US" sz="1400" dirty="0"/>
              <a:t>Introduction</a:t>
            </a:r>
            <a:r>
              <a:rPr lang="en-US" sz="1200" dirty="0"/>
              <a:t>……………</a:t>
            </a:r>
            <a:r>
              <a:rPr lang="en-US" sz="1200" dirty="0" smtClean="0"/>
              <a:t>………...…</a:t>
            </a:r>
            <a:r>
              <a:rPr lang="en-US" sz="1200" dirty="0"/>
              <a:t>.…..</a:t>
            </a:r>
            <a:r>
              <a:rPr lang="en-US" sz="1400" dirty="0"/>
              <a:t>3</a:t>
            </a:r>
            <a:endParaRPr lang="en-US" sz="1400" dirty="0" smtClean="0"/>
          </a:p>
          <a:p>
            <a:pPr>
              <a:lnSpc>
                <a:spcPts val="3000"/>
              </a:lnSpc>
              <a:spcBef>
                <a:spcPts val="0"/>
              </a:spcBef>
              <a:spcAft>
                <a:spcPts val="0"/>
              </a:spcAft>
            </a:pPr>
            <a:r>
              <a:rPr lang="en-US" sz="1400" dirty="0" smtClean="0"/>
              <a:t>Summary of Findings</a:t>
            </a:r>
            <a:r>
              <a:rPr lang="en-US" sz="1200" dirty="0" smtClean="0"/>
              <a:t>……….………..</a:t>
            </a:r>
            <a:r>
              <a:rPr lang="en-US" sz="1400" dirty="0"/>
              <a:t>6</a:t>
            </a:r>
            <a:endParaRPr lang="en-US" sz="1400" dirty="0" smtClean="0"/>
          </a:p>
          <a:p>
            <a:pPr>
              <a:lnSpc>
                <a:spcPts val="3000"/>
              </a:lnSpc>
              <a:spcBef>
                <a:spcPts val="0"/>
              </a:spcBef>
              <a:spcAft>
                <a:spcPts val="0"/>
              </a:spcAft>
            </a:pPr>
            <a:r>
              <a:rPr lang="en-US" sz="1200" dirty="0" smtClean="0"/>
              <a:t>	</a:t>
            </a:r>
            <a:r>
              <a:rPr lang="en-US" sz="1200" dirty="0" smtClean="0">
                <a:solidFill>
                  <a:schemeClr val="accent1"/>
                </a:solidFill>
              </a:rPr>
              <a:t>Key Factors……………...….....….</a:t>
            </a:r>
            <a:r>
              <a:rPr lang="en-US" sz="1400" dirty="0" smtClean="0">
                <a:solidFill>
                  <a:schemeClr val="accent1"/>
                </a:solidFill>
              </a:rPr>
              <a:t>7</a:t>
            </a:r>
            <a:endParaRPr lang="en-US" sz="1400" dirty="0">
              <a:solidFill>
                <a:schemeClr val="accent1"/>
              </a:solidFill>
            </a:endParaRPr>
          </a:p>
          <a:p>
            <a:pPr>
              <a:lnSpc>
                <a:spcPts val="3000"/>
              </a:lnSpc>
              <a:spcBef>
                <a:spcPts val="0"/>
              </a:spcBef>
              <a:spcAft>
                <a:spcPts val="0"/>
              </a:spcAft>
            </a:pPr>
            <a:r>
              <a:rPr lang="en-US" sz="1400" dirty="0" smtClean="0"/>
              <a:t>Recommendations</a:t>
            </a:r>
            <a:r>
              <a:rPr lang="en-US" sz="1200" dirty="0" smtClean="0"/>
              <a:t>…...………….….</a:t>
            </a:r>
            <a:r>
              <a:rPr lang="en-US" sz="1400" dirty="0" smtClean="0"/>
              <a:t>26</a:t>
            </a:r>
          </a:p>
          <a:p>
            <a:endParaRPr lang="en-US" sz="1200" dirty="0"/>
          </a:p>
        </p:txBody>
      </p:sp>
      <p:cxnSp>
        <p:nvCxnSpPr>
          <p:cNvPr id="9" name="Straight Connector 8"/>
          <p:cNvCxnSpPr/>
          <p:nvPr/>
        </p:nvCxnSpPr>
        <p:spPr>
          <a:xfrm>
            <a:off x="457200" y="1443592"/>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7" name="Picture 6" descr="India Video Screenshot.jpg">
            <a:hlinkClick r:id="rId2"/>
          </p:cNvPr>
          <p:cNvPicPr>
            <a:picLocks noChangeAspect="1"/>
          </p:cNvPicPr>
          <p:nvPr/>
        </p:nvPicPr>
        <p:blipFill>
          <a:blip r:embed="rId3" cstate="email"/>
          <a:stretch>
            <a:fillRect/>
          </a:stretch>
        </p:blipFill>
        <p:spPr>
          <a:xfrm>
            <a:off x="4104508" y="1918667"/>
            <a:ext cx="4582292" cy="2835144"/>
          </a:xfrm>
          <a:prstGeom prst="rect">
            <a:avLst/>
          </a:prstGeom>
        </p:spPr>
      </p:pic>
      <p:sp>
        <p:nvSpPr>
          <p:cNvPr id="10" name="TextBox 9"/>
          <p:cNvSpPr txBox="1"/>
          <p:nvPr/>
        </p:nvSpPr>
        <p:spPr>
          <a:xfrm>
            <a:off x="4053028" y="4788188"/>
            <a:ext cx="4069792" cy="523220"/>
          </a:xfrm>
          <a:prstGeom prst="rect">
            <a:avLst/>
          </a:prstGeom>
          <a:noFill/>
        </p:spPr>
        <p:txBody>
          <a:bodyPr wrap="square" rtlCol="0">
            <a:spAutoFit/>
          </a:bodyPr>
          <a:lstStyle/>
          <a:p>
            <a:r>
              <a:rPr lang="en-US" sz="1400" dirty="0" smtClean="0">
                <a:latin typeface="HelveticaNeueLT Std" pitchFamily="34" charset="0"/>
                <a:cs typeface="HelveticaNeueLT Std Lt"/>
              </a:rPr>
              <a:t>For an additional view of our study, please see our </a:t>
            </a:r>
            <a:r>
              <a:rPr lang="en-US" sz="1400" dirty="0" smtClean="0">
                <a:latin typeface="HelveticaNeueLT Std" pitchFamily="34" charset="0"/>
                <a:cs typeface="HelveticaNeueLT Std Lt"/>
                <a:hlinkClick r:id="rId2"/>
              </a:rPr>
              <a:t>video</a:t>
            </a:r>
            <a:r>
              <a:rPr lang="en-US" sz="1400" dirty="0" smtClean="0">
                <a:latin typeface="HelveticaNeueLT Std" pitchFamily="34" charset="0"/>
                <a:cs typeface="HelveticaNeueLT Std Lt"/>
              </a:rPr>
              <a:t> of participant responses.  </a:t>
            </a:r>
          </a:p>
        </p:txBody>
      </p:sp>
    </p:spTree>
    <p:extLst>
      <p:ext uri="{BB962C8B-B14F-4D97-AF65-F5344CB8AC3E}">
        <p14:creationId xmlns:p14="http://schemas.microsoft.com/office/powerpoint/2010/main" xmlns="" val="419484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10"/>
          <p:cNvSpPr>
            <a:spLocks noGrp="1"/>
          </p:cNvSpPr>
          <p:nvPr>
            <p:ph idx="16"/>
          </p:nvPr>
        </p:nvSpPr>
        <p:spPr>
          <a:xfrm>
            <a:off x="457200" y="1337520"/>
            <a:ext cx="4275220" cy="3429523"/>
          </a:xfrm>
        </p:spPr>
        <p:txBody>
          <a:bodyPr>
            <a:noAutofit/>
          </a:bodyPr>
          <a:lstStyle/>
          <a:p>
            <a:pPr>
              <a:lnSpc>
                <a:spcPct val="130000"/>
              </a:lnSpc>
              <a:spcBef>
                <a:spcPts val="0"/>
              </a:spcBef>
              <a:spcAft>
                <a:spcPts val="1800"/>
              </a:spcAft>
            </a:pPr>
            <a:r>
              <a:rPr lang="en-US" sz="1800" dirty="0">
                <a:solidFill>
                  <a:srgbClr val="34657F"/>
                </a:solidFill>
                <a:latin typeface="HelveticaNeueLT Std Med"/>
                <a:cs typeface="HelveticaNeueLT Std Med"/>
              </a:rPr>
              <a:t>Using a Trusted </a:t>
            </a:r>
            <a:r>
              <a:rPr lang="en-US" sz="1800" dirty="0" smtClean="0">
                <a:solidFill>
                  <a:srgbClr val="34657F"/>
                </a:solidFill>
                <a:latin typeface="HelveticaNeueLT Std Med"/>
                <a:cs typeface="HelveticaNeueLT Std Med"/>
              </a:rPr>
              <a:t>Intermediary</a:t>
            </a:r>
          </a:p>
          <a:p>
            <a:pPr>
              <a:lnSpc>
                <a:spcPct val="130000"/>
              </a:lnSpc>
              <a:spcBef>
                <a:spcPts val="0"/>
              </a:spcBef>
              <a:spcAft>
                <a:spcPts val="1800"/>
              </a:spcAft>
            </a:pPr>
            <a:r>
              <a:rPr lang="en-US" sz="1400" dirty="0">
                <a:solidFill>
                  <a:schemeClr val="tx1"/>
                </a:solidFill>
              </a:rPr>
              <a:t>With agent-based mobile financial services like </a:t>
            </a:r>
            <a:r>
              <a:rPr lang="en-US" sz="1400" dirty="0" err="1">
                <a:solidFill>
                  <a:schemeClr val="tx1"/>
                </a:solidFill>
              </a:rPr>
              <a:t>Eko</a:t>
            </a:r>
            <a:r>
              <a:rPr lang="en-US" sz="1400" dirty="0">
                <a:solidFill>
                  <a:schemeClr val="tx1"/>
                </a:solidFill>
              </a:rPr>
              <a:t>, </a:t>
            </a:r>
            <a:r>
              <a:rPr lang="en-US" sz="1400" dirty="0" err="1">
                <a:solidFill>
                  <a:schemeClr val="tx1"/>
                </a:solidFill>
              </a:rPr>
              <a:t>Airtel</a:t>
            </a:r>
            <a:r>
              <a:rPr lang="en-US" sz="1400" dirty="0">
                <a:solidFill>
                  <a:schemeClr val="tx1"/>
                </a:solidFill>
              </a:rPr>
              <a:t> Money and Vodafone M-</a:t>
            </a:r>
            <a:r>
              <a:rPr lang="en-US" sz="1400" dirty="0" err="1">
                <a:solidFill>
                  <a:schemeClr val="tx1"/>
                </a:solidFill>
              </a:rPr>
              <a:t>Pesa</a:t>
            </a:r>
            <a:r>
              <a:rPr lang="en-US" sz="1400" dirty="0">
                <a:solidFill>
                  <a:schemeClr val="tx1"/>
                </a:solidFill>
              </a:rPr>
              <a:t>, agents are trained and available to help customers make transactions. They can assist with actions such as utility bill payments, phone recharge and money transfers. However </a:t>
            </a:r>
            <a:r>
              <a:rPr lang="en-US" sz="1400" dirty="0" smtClean="0">
                <a:solidFill>
                  <a:schemeClr val="tx1"/>
                </a:solidFill>
              </a:rPr>
              <a:t>rural women do </a:t>
            </a:r>
            <a:r>
              <a:rPr lang="en-US" sz="1400" dirty="0">
                <a:solidFill>
                  <a:schemeClr val="tx1"/>
                </a:solidFill>
              </a:rPr>
              <a:t>not visit the agent themselves. They rely on their husbands and children who visit the agents to transact on their behalf.</a:t>
            </a:r>
          </a:p>
        </p:txBody>
      </p:sp>
      <p:sp>
        <p:nvSpPr>
          <p:cNvPr id="5" name="Slide Number Placeholder 4"/>
          <p:cNvSpPr>
            <a:spLocks noGrp="1"/>
          </p:cNvSpPr>
          <p:nvPr>
            <p:ph type="sldNum" sz="quarter" idx="12"/>
          </p:nvPr>
        </p:nvSpPr>
        <p:spPr/>
        <p:txBody>
          <a:bodyPr/>
          <a:lstStyle/>
          <a:p>
            <a:fld id="{81C03404-D438-5B40-9987-C01C2453C0A2}" type="slidenum">
              <a:rPr lang="en-US" smtClean="0"/>
              <a:pPr/>
              <a:t>20</a:t>
            </a:fld>
            <a:endParaRPr lang="en-US"/>
          </a:p>
        </p:txBody>
      </p:sp>
      <p:sp>
        <p:nvSpPr>
          <p:cNvPr id="19" name="Title 8"/>
          <p:cNvSpPr txBox="1">
            <a:spLocks/>
          </p:cNvSpPr>
          <p:nvPr/>
        </p:nvSpPr>
        <p:spPr>
          <a:xfrm>
            <a:off x="457200" y="274639"/>
            <a:ext cx="8229600" cy="616002"/>
          </a:xfrm>
          <a:prstGeom prst="rect">
            <a:avLst/>
          </a:prstGeom>
        </p:spPr>
        <p:txBody>
          <a:bodyPr vert="horz" lIns="0" tIns="0" rIns="0" bIns="0" rtlCol="0" anchor="t" anchorCtr="0">
            <a:normAutofit/>
          </a:bodyPr>
          <a:lstStyle>
            <a:lvl1pPr algn="l" defTabSz="457200" rtl="0" eaLnBrk="1" latinLnBrk="0" hangingPunct="1">
              <a:spcBef>
                <a:spcPct val="0"/>
              </a:spcBef>
              <a:buNone/>
              <a:defRPr sz="2400" b="0" i="0" kern="1200">
                <a:solidFill>
                  <a:schemeClr val="tx1"/>
                </a:solidFill>
                <a:latin typeface="Helvetica Neue Medium"/>
                <a:ea typeface="+mj-ea"/>
                <a:cs typeface="Helvetica Neue Medium"/>
              </a:defRPr>
            </a:lvl1pPr>
          </a:lstStyle>
          <a:p>
            <a:r>
              <a:rPr lang="en-US" dirty="0" smtClean="0">
                <a:latin typeface="HelveticaNeueLT Std Med" pitchFamily="34" charset="0"/>
                <a:cs typeface="HelveticaNeueLT Std Lt"/>
              </a:rPr>
              <a:t>3. </a:t>
            </a:r>
            <a:r>
              <a:rPr lang="en-US" dirty="0" smtClean="0">
                <a:latin typeface="HelveticaNeueLT Std Med" pitchFamily="34" charset="0"/>
                <a:cs typeface="HelveticaNeueLT Std Med"/>
              </a:rPr>
              <a:t>Comprehension, Comfort &amp; Confidence</a:t>
            </a:r>
          </a:p>
        </p:txBody>
      </p:sp>
      <p:sp>
        <p:nvSpPr>
          <p:cNvPr id="15" name="Date Placeholder 3"/>
          <p:cNvSpPr>
            <a:spLocks noGrp="1"/>
          </p:cNvSpPr>
          <p:nvPr>
            <p:ph type="dt" sz="half" idx="2"/>
          </p:nvPr>
        </p:nvSpPr>
        <p:spPr>
          <a:xfrm>
            <a:off x="5467048" y="6353561"/>
            <a:ext cx="2610152" cy="365125"/>
          </a:xfrm>
        </p:spPr>
        <p:txBody>
          <a:bodyPr/>
          <a:lstStyle/>
          <a:p>
            <a:r>
              <a:rPr lang="en-US" dirty="0"/>
              <a:t>Grameen Foundation  |   </a:t>
            </a:r>
            <a:r>
              <a:rPr lang="en-US" dirty="0" smtClean="0"/>
              <a:t>February 2014</a:t>
            </a:r>
            <a:endParaRPr lang="en-US" dirty="0"/>
          </a:p>
        </p:txBody>
      </p:sp>
      <p:cxnSp>
        <p:nvCxnSpPr>
          <p:cNvPr id="13" name="Straight Connector 12"/>
          <p:cNvCxnSpPr/>
          <p:nvPr/>
        </p:nvCxnSpPr>
        <p:spPr>
          <a:xfrm>
            <a:off x="457200" y="878429"/>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9" name="Picture 8" descr="IMG_0413.JPG"/>
          <p:cNvPicPr>
            <a:picLocks noChangeAspect="1"/>
          </p:cNvPicPr>
          <p:nvPr/>
        </p:nvPicPr>
        <p:blipFill>
          <a:blip r:embed="rId2" cstate="email"/>
          <a:stretch>
            <a:fillRect/>
          </a:stretch>
        </p:blipFill>
        <p:spPr>
          <a:xfrm>
            <a:off x="5032044" y="1337520"/>
            <a:ext cx="3654755" cy="2436503"/>
          </a:xfrm>
          <a:prstGeom prst="rect">
            <a:avLst/>
          </a:prstGeom>
        </p:spPr>
      </p:pic>
    </p:spTree>
    <p:extLst>
      <p:ext uri="{BB962C8B-B14F-4D97-AF65-F5344CB8AC3E}">
        <p14:creationId xmlns:p14="http://schemas.microsoft.com/office/powerpoint/2010/main" xmlns="" val="2995203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C03404-D438-5B40-9987-C01C2453C0A2}" type="slidenum">
              <a:rPr lang="en-US" smtClean="0"/>
              <a:pPr/>
              <a:t>21</a:t>
            </a:fld>
            <a:endParaRPr lang="en-US"/>
          </a:p>
        </p:txBody>
      </p:sp>
      <p:sp>
        <p:nvSpPr>
          <p:cNvPr id="7" name="Date Placeholder 6"/>
          <p:cNvSpPr>
            <a:spLocks noGrp="1"/>
          </p:cNvSpPr>
          <p:nvPr>
            <p:ph type="dt" sz="half" idx="2"/>
          </p:nvPr>
        </p:nvSpPr>
        <p:spPr/>
        <p:txBody>
          <a:bodyPr/>
          <a:lstStyle/>
          <a:p>
            <a:r>
              <a:rPr lang="en-US" dirty="0" smtClean="0"/>
              <a:t>Grameen Foundation  |   February 2014</a:t>
            </a:r>
            <a:endParaRPr lang="en-US" dirty="0"/>
          </a:p>
        </p:txBody>
      </p:sp>
      <p:sp>
        <p:nvSpPr>
          <p:cNvPr id="8" name="Title 7"/>
          <p:cNvSpPr>
            <a:spLocks noGrp="1"/>
          </p:cNvSpPr>
          <p:nvPr>
            <p:ph type="ctrTitle"/>
          </p:nvPr>
        </p:nvSpPr>
        <p:spPr/>
        <p:txBody>
          <a:bodyPr/>
          <a:lstStyle/>
          <a:p>
            <a:r>
              <a:rPr lang="en-US" dirty="0" smtClean="0">
                <a:cs typeface="HelveticaNeueLT Std Lt"/>
              </a:rPr>
              <a:t>4. Usage</a:t>
            </a:r>
            <a:endParaRPr lang="en-US" dirty="0"/>
          </a:p>
        </p:txBody>
      </p:sp>
      <p:sp>
        <p:nvSpPr>
          <p:cNvPr id="9" name="Subtitle 8"/>
          <p:cNvSpPr>
            <a:spLocks noGrp="1"/>
          </p:cNvSpPr>
          <p:nvPr>
            <p:ph type="subTitle" idx="1"/>
          </p:nvPr>
        </p:nvSpPr>
        <p:spPr/>
        <p:txBody>
          <a:bodyPr/>
          <a:lstStyle/>
          <a:p>
            <a:r>
              <a:rPr lang="en-US" dirty="0" smtClean="0">
                <a:solidFill>
                  <a:srgbClr val="34657F"/>
                </a:solidFill>
              </a:rPr>
              <a:t>Navigating through the user interfaces and menus is very difficult. Some services require up to 16 steps to complete simple functions such as balance check. Other services require users to enter long strings of numbers and characters which causes confusion, errors and frustration.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10"/>
          <p:cNvSpPr>
            <a:spLocks noGrp="1"/>
          </p:cNvSpPr>
          <p:nvPr>
            <p:ph idx="16"/>
          </p:nvPr>
        </p:nvSpPr>
        <p:spPr>
          <a:xfrm>
            <a:off x="457199" y="1075687"/>
            <a:ext cx="3838756" cy="4928298"/>
          </a:xfrm>
        </p:spPr>
        <p:txBody>
          <a:bodyPr>
            <a:noAutofit/>
          </a:bodyPr>
          <a:lstStyle/>
          <a:p>
            <a:pPr>
              <a:lnSpc>
                <a:spcPct val="125000"/>
              </a:lnSpc>
              <a:spcBef>
                <a:spcPts val="0"/>
              </a:spcBef>
              <a:spcAft>
                <a:spcPts val="1200"/>
              </a:spcAft>
            </a:pPr>
            <a:r>
              <a:rPr lang="en-US" sz="1800" dirty="0" smtClean="0">
                <a:solidFill>
                  <a:srgbClr val="34657F"/>
                </a:solidFill>
                <a:latin typeface="HelveticaNeueLT Std Med"/>
                <a:cs typeface="HelveticaNeueLT Std Med"/>
              </a:rPr>
              <a:t>Navigation</a:t>
            </a:r>
          </a:p>
          <a:p>
            <a:pPr>
              <a:lnSpc>
                <a:spcPct val="125000"/>
              </a:lnSpc>
              <a:spcBef>
                <a:spcPts val="0"/>
              </a:spcBef>
              <a:spcAft>
                <a:spcPts val="1200"/>
              </a:spcAft>
            </a:pPr>
            <a:r>
              <a:rPr lang="en-US" dirty="0">
                <a:solidFill>
                  <a:schemeClr val="tx1"/>
                </a:solidFill>
              </a:rPr>
              <a:t>Navigating </a:t>
            </a:r>
            <a:r>
              <a:rPr lang="en-US" dirty="0" smtClean="0">
                <a:solidFill>
                  <a:schemeClr val="tx1"/>
                </a:solidFill>
              </a:rPr>
              <a:t>through the user interfaces and menus is very difficult and complex.</a:t>
            </a:r>
            <a:endParaRPr lang="en-US" dirty="0">
              <a:solidFill>
                <a:schemeClr val="tx1"/>
              </a:solidFill>
            </a:endParaRPr>
          </a:p>
          <a:p>
            <a:pPr>
              <a:lnSpc>
                <a:spcPct val="125000"/>
              </a:lnSpc>
              <a:spcBef>
                <a:spcPts val="0"/>
              </a:spcBef>
              <a:spcAft>
                <a:spcPts val="1200"/>
              </a:spcAft>
            </a:pPr>
            <a:r>
              <a:rPr lang="en-US" b="1" dirty="0" smtClean="0">
                <a:solidFill>
                  <a:schemeClr val="tx1"/>
                </a:solidFill>
              </a:rPr>
              <a:t>Multi-Step</a:t>
            </a:r>
            <a:r>
              <a:rPr lang="en-US" dirty="0" smtClean="0">
                <a:solidFill>
                  <a:schemeClr val="tx1"/>
                </a:solidFill>
              </a:rPr>
              <a:t>: Both </a:t>
            </a:r>
            <a:r>
              <a:rPr lang="en-US" dirty="0" err="1" smtClean="0">
                <a:solidFill>
                  <a:schemeClr val="tx1"/>
                </a:solidFill>
              </a:rPr>
              <a:t>Airtel</a:t>
            </a:r>
            <a:r>
              <a:rPr lang="en-US" dirty="0" smtClean="0">
                <a:solidFill>
                  <a:schemeClr val="tx1"/>
                </a:solidFill>
              </a:rPr>
              <a:t> </a:t>
            </a:r>
            <a:r>
              <a:rPr lang="en-US" dirty="0">
                <a:solidFill>
                  <a:schemeClr val="tx1"/>
                </a:solidFill>
              </a:rPr>
              <a:t>Money and Vodafone M-</a:t>
            </a:r>
            <a:r>
              <a:rPr lang="en-US" dirty="0" err="1" smtClean="0">
                <a:solidFill>
                  <a:schemeClr val="tx1"/>
                </a:solidFill>
              </a:rPr>
              <a:t>Pesa</a:t>
            </a:r>
            <a:r>
              <a:rPr lang="en-US" dirty="0" smtClean="0">
                <a:solidFill>
                  <a:schemeClr val="tx1"/>
                </a:solidFill>
              </a:rPr>
              <a:t> require </a:t>
            </a:r>
            <a:r>
              <a:rPr lang="en-US" dirty="0">
                <a:solidFill>
                  <a:schemeClr val="tx1"/>
                </a:solidFill>
              </a:rPr>
              <a:t>between 12-16 steps </a:t>
            </a:r>
            <a:r>
              <a:rPr lang="en-US" dirty="0" smtClean="0">
                <a:solidFill>
                  <a:schemeClr val="tx1"/>
                </a:solidFill>
              </a:rPr>
              <a:t>to complete simple functions. Most </a:t>
            </a:r>
            <a:r>
              <a:rPr lang="en-US" dirty="0">
                <a:solidFill>
                  <a:schemeClr val="tx1"/>
                </a:solidFill>
              </a:rPr>
              <a:t>of </a:t>
            </a:r>
            <a:r>
              <a:rPr lang="en-US" dirty="0" smtClean="0">
                <a:solidFill>
                  <a:schemeClr val="tx1"/>
                </a:solidFill>
              </a:rPr>
              <a:t>our participants made several </a:t>
            </a:r>
            <a:r>
              <a:rPr lang="en-US" dirty="0">
                <a:solidFill>
                  <a:schemeClr val="tx1"/>
                </a:solidFill>
              </a:rPr>
              <a:t>errors while trying to </a:t>
            </a:r>
            <a:r>
              <a:rPr lang="en-US" dirty="0" smtClean="0">
                <a:solidFill>
                  <a:schemeClr val="tx1"/>
                </a:solidFill>
              </a:rPr>
              <a:t>navigate</a:t>
            </a:r>
            <a:r>
              <a:rPr lang="en-US" dirty="0">
                <a:solidFill>
                  <a:schemeClr val="tx1"/>
                </a:solidFill>
              </a:rPr>
              <a:t> </a:t>
            </a:r>
            <a:r>
              <a:rPr lang="en-US" dirty="0" smtClean="0">
                <a:solidFill>
                  <a:schemeClr val="tx1"/>
                </a:solidFill>
              </a:rPr>
              <a:t>these steps.</a:t>
            </a:r>
            <a:endParaRPr lang="en-US" dirty="0">
              <a:solidFill>
                <a:schemeClr val="tx1"/>
              </a:solidFill>
            </a:endParaRPr>
          </a:p>
          <a:p>
            <a:pPr>
              <a:lnSpc>
                <a:spcPct val="125000"/>
              </a:lnSpc>
              <a:spcBef>
                <a:spcPts val="0"/>
              </a:spcBef>
              <a:spcAft>
                <a:spcPts val="1200"/>
              </a:spcAft>
            </a:pPr>
            <a:r>
              <a:rPr lang="en-US" b="1" dirty="0" smtClean="0">
                <a:solidFill>
                  <a:schemeClr val="tx1"/>
                </a:solidFill>
              </a:rPr>
              <a:t>Memorization</a:t>
            </a:r>
            <a:r>
              <a:rPr lang="en-US" dirty="0" smtClean="0">
                <a:solidFill>
                  <a:schemeClr val="tx1"/>
                </a:solidFill>
              </a:rPr>
              <a:t>: </a:t>
            </a:r>
            <a:r>
              <a:rPr lang="en-US" dirty="0">
                <a:solidFill>
                  <a:schemeClr val="tx1"/>
                </a:solidFill>
              </a:rPr>
              <a:t>Many </a:t>
            </a:r>
            <a:r>
              <a:rPr lang="en-US" dirty="0" smtClean="0">
                <a:solidFill>
                  <a:schemeClr val="tx1"/>
                </a:solidFill>
              </a:rPr>
              <a:t>of our participants could not read or comprehend the </a:t>
            </a:r>
            <a:r>
              <a:rPr lang="en-US" dirty="0">
                <a:solidFill>
                  <a:schemeClr val="tx1"/>
                </a:solidFill>
              </a:rPr>
              <a:t>information on the </a:t>
            </a:r>
            <a:r>
              <a:rPr lang="en-US" dirty="0" err="1">
                <a:solidFill>
                  <a:schemeClr val="tx1"/>
                </a:solidFill>
              </a:rPr>
              <a:t>Airtel</a:t>
            </a:r>
            <a:r>
              <a:rPr lang="en-US" dirty="0">
                <a:solidFill>
                  <a:schemeClr val="tx1"/>
                </a:solidFill>
              </a:rPr>
              <a:t> Money and Vodafone M-</a:t>
            </a:r>
            <a:r>
              <a:rPr lang="en-US" dirty="0" err="1">
                <a:solidFill>
                  <a:schemeClr val="tx1"/>
                </a:solidFill>
              </a:rPr>
              <a:t>Pesa</a:t>
            </a:r>
            <a:r>
              <a:rPr lang="en-US" dirty="0">
                <a:solidFill>
                  <a:schemeClr val="tx1"/>
                </a:solidFill>
              </a:rPr>
              <a:t> </a:t>
            </a:r>
            <a:r>
              <a:rPr lang="en-US" dirty="0" smtClean="0">
                <a:solidFill>
                  <a:schemeClr val="tx1"/>
                </a:solidFill>
              </a:rPr>
              <a:t>screens, instead they memorized the steps</a:t>
            </a:r>
            <a:r>
              <a:rPr lang="en-US" dirty="0">
                <a:solidFill>
                  <a:schemeClr val="tx1"/>
                </a:solidFill>
              </a:rPr>
              <a:t>. However, this leads </a:t>
            </a:r>
            <a:r>
              <a:rPr lang="en-US" dirty="0" smtClean="0">
                <a:solidFill>
                  <a:schemeClr val="tx1"/>
                </a:solidFill>
              </a:rPr>
              <a:t>to errors, especially towards </a:t>
            </a:r>
            <a:r>
              <a:rPr lang="en-US" dirty="0">
                <a:solidFill>
                  <a:schemeClr val="tx1"/>
                </a:solidFill>
              </a:rPr>
              <a:t>the </a:t>
            </a:r>
            <a:r>
              <a:rPr lang="en-US" dirty="0" smtClean="0">
                <a:solidFill>
                  <a:schemeClr val="tx1"/>
                </a:solidFill>
              </a:rPr>
              <a:t>end of the process, </a:t>
            </a:r>
            <a:r>
              <a:rPr lang="en-US" dirty="0">
                <a:solidFill>
                  <a:schemeClr val="tx1"/>
                </a:solidFill>
              </a:rPr>
              <a:t>as they only remember the initial </a:t>
            </a:r>
            <a:r>
              <a:rPr lang="en-US" dirty="0" smtClean="0">
                <a:solidFill>
                  <a:schemeClr val="tx1"/>
                </a:solidFill>
              </a:rPr>
              <a:t>steps.</a:t>
            </a:r>
          </a:p>
          <a:p>
            <a:pPr>
              <a:lnSpc>
                <a:spcPct val="125000"/>
              </a:lnSpc>
              <a:spcBef>
                <a:spcPts val="0"/>
              </a:spcBef>
              <a:spcAft>
                <a:spcPts val="1200"/>
              </a:spcAft>
            </a:pPr>
            <a:r>
              <a:rPr lang="en-US" b="1" dirty="0" smtClean="0">
                <a:solidFill>
                  <a:schemeClr val="tx1"/>
                </a:solidFill>
              </a:rPr>
              <a:t>Multiple Attempts</a:t>
            </a:r>
            <a:r>
              <a:rPr lang="en-US" dirty="0" smtClean="0">
                <a:solidFill>
                  <a:schemeClr val="tx1"/>
                </a:solidFill>
              </a:rPr>
              <a:t>: It took 3–4 guided attempts for our participants to successfully navigate </a:t>
            </a:r>
            <a:r>
              <a:rPr lang="en-US" dirty="0" err="1" smtClean="0">
                <a:solidFill>
                  <a:schemeClr val="tx1"/>
                </a:solidFill>
              </a:rPr>
              <a:t>Airtel</a:t>
            </a:r>
            <a:r>
              <a:rPr lang="en-US" dirty="0" smtClean="0">
                <a:solidFill>
                  <a:schemeClr val="tx1"/>
                </a:solidFill>
              </a:rPr>
              <a:t> Money and M-</a:t>
            </a:r>
            <a:r>
              <a:rPr lang="en-US" dirty="0" err="1" smtClean="0">
                <a:solidFill>
                  <a:schemeClr val="tx1"/>
                </a:solidFill>
              </a:rPr>
              <a:t>Pesa</a:t>
            </a:r>
            <a:r>
              <a:rPr lang="en-US" dirty="0" smtClean="0">
                <a:solidFill>
                  <a:schemeClr val="tx1"/>
                </a:solidFill>
              </a:rPr>
              <a:t>. However, </a:t>
            </a:r>
            <a:r>
              <a:rPr lang="en-US" dirty="0" err="1" smtClean="0">
                <a:solidFill>
                  <a:schemeClr val="tx1"/>
                </a:solidFill>
              </a:rPr>
              <a:t>Eko</a:t>
            </a:r>
            <a:r>
              <a:rPr lang="en-US" dirty="0" smtClean="0">
                <a:solidFill>
                  <a:schemeClr val="tx1"/>
                </a:solidFill>
              </a:rPr>
              <a:t> is a one step process and was immediately successful on the first attempt.</a:t>
            </a:r>
          </a:p>
          <a:p>
            <a:pPr>
              <a:lnSpc>
                <a:spcPct val="125000"/>
              </a:lnSpc>
              <a:spcBef>
                <a:spcPts val="0"/>
              </a:spcBef>
              <a:spcAft>
                <a:spcPts val="1200"/>
              </a:spcAft>
            </a:pPr>
            <a:endParaRPr lang="en-US" dirty="0">
              <a:solidFill>
                <a:schemeClr val="tx1"/>
              </a:solidFill>
            </a:endParaRPr>
          </a:p>
        </p:txBody>
      </p:sp>
      <p:sp>
        <p:nvSpPr>
          <p:cNvPr id="5" name="Slide Number Placeholder 4"/>
          <p:cNvSpPr>
            <a:spLocks noGrp="1"/>
          </p:cNvSpPr>
          <p:nvPr>
            <p:ph type="sldNum" sz="quarter" idx="12"/>
          </p:nvPr>
        </p:nvSpPr>
        <p:spPr/>
        <p:txBody>
          <a:bodyPr/>
          <a:lstStyle/>
          <a:p>
            <a:fld id="{81C03404-D438-5B40-9987-C01C2453C0A2}" type="slidenum">
              <a:rPr lang="en-US" smtClean="0"/>
              <a:pPr/>
              <a:t>22</a:t>
            </a:fld>
            <a:endParaRPr lang="en-US"/>
          </a:p>
        </p:txBody>
      </p:sp>
      <p:sp>
        <p:nvSpPr>
          <p:cNvPr id="19" name="Title 8"/>
          <p:cNvSpPr txBox="1">
            <a:spLocks/>
          </p:cNvSpPr>
          <p:nvPr/>
        </p:nvSpPr>
        <p:spPr>
          <a:xfrm>
            <a:off x="457200" y="274639"/>
            <a:ext cx="8229600" cy="616002"/>
          </a:xfrm>
          <a:prstGeom prst="rect">
            <a:avLst/>
          </a:prstGeom>
        </p:spPr>
        <p:txBody>
          <a:bodyPr vert="horz" lIns="0" tIns="0" rIns="0" bIns="0" rtlCol="0" anchor="t" anchorCtr="0">
            <a:normAutofit/>
          </a:bodyPr>
          <a:lstStyle>
            <a:lvl1pPr algn="l" defTabSz="457200" rtl="0" eaLnBrk="1" latinLnBrk="0" hangingPunct="1">
              <a:spcBef>
                <a:spcPct val="0"/>
              </a:spcBef>
              <a:buNone/>
              <a:defRPr sz="2400" b="0" i="0" kern="1200">
                <a:solidFill>
                  <a:schemeClr val="tx1"/>
                </a:solidFill>
                <a:latin typeface="Helvetica Neue Medium"/>
                <a:ea typeface="+mj-ea"/>
                <a:cs typeface="Helvetica Neue Medium"/>
              </a:defRPr>
            </a:lvl1pPr>
          </a:lstStyle>
          <a:p>
            <a:r>
              <a:rPr lang="en-US" dirty="0" smtClean="0">
                <a:latin typeface="HelveticaNeueLT Std Med" pitchFamily="34" charset="0"/>
                <a:cs typeface="HelveticaNeueLT Std Lt"/>
              </a:rPr>
              <a:t>4. Usage</a:t>
            </a:r>
            <a:endParaRPr lang="en-US" dirty="0">
              <a:latin typeface="HelveticaNeueLT Std Med" pitchFamily="34" charset="0"/>
              <a:cs typeface="HelveticaNeueLT Std Lt"/>
            </a:endParaRPr>
          </a:p>
        </p:txBody>
      </p:sp>
      <p:sp>
        <p:nvSpPr>
          <p:cNvPr id="15" name="Date Placeholder 3"/>
          <p:cNvSpPr>
            <a:spLocks noGrp="1"/>
          </p:cNvSpPr>
          <p:nvPr>
            <p:ph type="dt" sz="half" idx="2"/>
          </p:nvPr>
        </p:nvSpPr>
        <p:spPr>
          <a:xfrm>
            <a:off x="5467048" y="6353561"/>
            <a:ext cx="2610152" cy="365125"/>
          </a:xfrm>
        </p:spPr>
        <p:txBody>
          <a:bodyPr/>
          <a:lstStyle/>
          <a:p>
            <a:r>
              <a:rPr lang="en-US" dirty="0"/>
              <a:t>Grameen Foundation  |   </a:t>
            </a:r>
            <a:r>
              <a:rPr lang="en-US" dirty="0" smtClean="0"/>
              <a:t>February 2014</a:t>
            </a:r>
            <a:endParaRPr lang="en-US" dirty="0"/>
          </a:p>
        </p:txBody>
      </p:sp>
      <p:cxnSp>
        <p:nvCxnSpPr>
          <p:cNvPr id="13" name="Straight Connector 12"/>
          <p:cNvCxnSpPr/>
          <p:nvPr/>
        </p:nvCxnSpPr>
        <p:spPr>
          <a:xfrm>
            <a:off x="457200" y="878429"/>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10" name="Picture 9" descr="21481"/>
          <p:cNvPicPr/>
          <p:nvPr/>
        </p:nvPicPr>
        <p:blipFill>
          <a:blip r:embed="rId2" cstate="email"/>
          <a:srcRect/>
          <a:stretch>
            <a:fillRect/>
          </a:stretch>
        </p:blipFill>
        <p:spPr bwMode="auto">
          <a:xfrm>
            <a:off x="5178187" y="2895510"/>
            <a:ext cx="3122760" cy="3108475"/>
          </a:xfrm>
          <a:prstGeom prst="rect">
            <a:avLst/>
          </a:prstGeom>
          <a:noFill/>
          <a:ln w="9525">
            <a:noFill/>
            <a:miter lim="800000"/>
            <a:headEnd/>
            <a:tailEnd/>
          </a:ln>
        </p:spPr>
      </p:pic>
      <p:sp>
        <p:nvSpPr>
          <p:cNvPr id="17" name="TextBox 16"/>
          <p:cNvSpPr txBox="1"/>
          <p:nvPr/>
        </p:nvSpPr>
        <p:spPr>
          <a:xfrm>
            <a:off x="4822165" y="1463659"/>
            <a:ext cx="3864633" cy="1354217"/>
          </a:xfrm>
          <a:prstGeom prst="rect">
            <a:avLst/>
          </a:prstGeom>
          <a:noFill/>
        </p:spPr>
        <p:txBody>
          <a:bodyPr wrap="square" rtlCol="0">
            <a:spAutoFit/>
          </a:bodyPr>
          <a:lstStyle/>
          <a:p>
            <a:pPr>
              <a:lnSpc>
                <a:spcPct val="125000"/>
              </a:lnSpc>
              <a:spcBef>
                <a:spcPts val="0"/>
              </a:spcBef>
              <a:spcAft>
                <a:spcPts val="1200"/>
              </a:spcAft>
            </a:pPr>
            <a:r>
              <a:rPr lang="en-US" sz="1200" b="1" dirty="0" smtClean="0">
                <a:latin typeface="HelveticaNeueLT Std" pitchFamily="34" charset="0"/>
              </a:rPr>
              <a:t>PIN</a:t>
            </a:r>
            <a:r>
              <a:rPr lang="en-US" sz="1200" dirty="0" smtClean="0">
                <a:latin typeface="HelveticaNeueLT Std" pitchFamily="34" charset="0"/>
              </a:rPr>
              <a:t>: PIN usage is confusing. All of our participants understood the illustrated instructions in the </a:t>
            </a:r>
            <a:r>
              <a:rPr lang="en-US" sz="1200" dirty="0" err="1" smtClean="0">
                <a:latin typeface="HelveticaNeueLT Std" pitchFamily="34" charset="0"/>
              </a:rPr>
              <a:t>Eko</a:t>
            </a:r>
            <a:r>
              <a:rPr lang="en-US" sz="1200" dirty="0" smtClean="0">
                <a:latin typeface="HelveticaNeueLT Std" pitchFamily="34" charset="0"/>
              </a:rPr>
              <a:t> booklet but could not understand how to use the 6-digit </a:t>
            </a:r>
            <a:r>
              <a:rPr lang="en-US" sz="1200" dirty="0" err="1" smtClean="0">
                <a:latin typeface="HelveticaNeueLT Std" pitchFamily="34" charset="0"/>
              </a:rPr>
              <a:t>OkeKey</a:t>
            </a:r>
            <a:r>
              <a:rPr lang="en-US" sz="1200" dirty="0" smtClean="0">
                <a:latin typeface="HelveticaNeueLT Std" pitchFamily="34" charset="0"/>
              </a:rPr>
              <a:t> number and 4-digit PIN. </a:t>
            </a:r>
          </a:p>
          <a:p>
            <a:pPr>
              <a:spcAft>
                <a:spcPts val="1200"/>
              </a:spcAft>
            </a:pPr>
            <a:endParaRPr lang="en-US" sz="1200" dirty="0">
              <a:latin typeface="HelveticaNeueLT Std" pitchFamily="34" charset="0"/>
            </a:endParaRPr>
          </a:p>
        </p:txBody>
      </p:sp>
    </p:spTree>
    <p:extLst>
      <p:ext uri="{BB962C8B-B14F-4D97-AF65-F5344CB8AC3E}">
        <p14:creationId xmlns:p14="http://schemas.microsoft.com/office/powerpoint/2010/main" xmlns="" val="484741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EKO screen shot 1.jpg"/>
          <p:cNvPicPr>
            <a:picLocks noChangeAspect="1"/>
          </p:cNvPicPr>
          <p:nvPr/>
        </p:nvPicPr>
        <p:blipFill>
          <a:blip r:embed="rId2" cstate="email"/>
          <a:stretch>
            <a:fillRect/>
          </a:stretch>
        </p:blipFill>
        <p:spPr>
          <a:xfrm>
            <a:off x="5234213" y="2940025"/>
            <a:ext cx="3157621" cy="3157621"/>
          </a:xfrm>
          <a:prstGeom prst="rect">
            <a:avLst/>
          </a:prstGeom>
        </p:spPr>
      </p:pic>
      <p:sp>
        <p:nvSpPr>
          <p:cNvPr id="42" name="Content Placeholder 10"/>
          <p:cNvSpPr>
            <a:spLocks noGrp="1"/>
          </p:cNvSpPr>
          <p:nvPr>
            <p:ph idx="16"/>
          </p:nvPr>
        </p:nvSpPr>
        <p:spPr>
          <a:xfrm>
            <a:off x="457201" y="1061050"/>
            <a:ext cx="4080293" cy="5144748"/>
          </a:xfrm>
        </p:spPr>
        <p:txBody>
          <a:bodyPr>
            <a:noAutofit/>
          </a:bodyPr>
          <a:lstStyle/>
          <a:p>
            <a:pPr>
              <a:lnSpc>
                <a:spcPct val="125000"/>
              </a:lnSpc>
              <a:spcBef>
                <a:spcPts val="0"/>
              </a:spcBef>
            </a:pPr>
            <a:r>
              <a:rPr lang="en-US" sz="1800" dirty="0" smtClean="0">
                <a:solidFill>
                  <a:srgbClr val="34657F"/>
                </a:solidFill>
                <a:latin typeface="HelveticaNeueLT Std Med"/>
                <a:cs typeface="HelveticaNeueLT Std Med"/>
              </a:rPr>
              <a:t>Syntax</a:t>
            </a:r>
          </a:p>
          <a:p>
            <a:pPr>
              <a:lnSpc>
                <a:spcPct val="125000"/>
              </a:lnSpc>
              <a:spcBef>
                <a:spcPts val="0"/>
              </a:spcBef>
              <a:spcAft>
                <a:spcPts val="1200"/>
              </a:spcAft>
            </a:pPr>
            <a:r>
              <a:rPr lang="en-US" sz="1400" dirty="0">
                <a:solidFill>
                  <a:schemeClr val="tx1"/>
                </a:solidFill>
              </a:rPr>
              <a:t>The sequence of numbers and symbols required to use MFS is difficult to </a:t>
            </a:r>
            <a:r>
              <a:rPr lang="en-US" sz="1400" dirty="0" smtClean="0">
                <a:solidFill>
                  <a:schemeClr val="tx1"/>
                </a:solidFill>
              </a:rPr>
              <a:t>enter. This </a:t>
            </a:r>
            <a:r>
              <a:rPr lang="en-US" sz="1400" dirty="0">
                <a:solidFill>
                  <a:schemeClr val="tx1"/>
                </a:solidFill>
              </a:rPr>
              <a:t>syntax requirement causes confusion. </a:t>
            </a:r>
          </a:p>
          <a:p>
            <a:pPr>
              <a:lnSpc>
                <a:spcPct val="125000"/>
              </a:lnSpc>
              <a:spcBef>
                <a:spcPts val="0"/>
              </a:spcBef>
              <a:spcAft>
                <a:spcPts val="1200"/>
              </a:spcAft>
            </a:pPr>
            <a:r>
              <a:rPr lang="en-US" sz="1400" b="1" dirty="0">
                <a:solidFill>
                  <a:schemeClr val="tx1"/>
                </a:solidFill>
              </a:rPr>
              <a:t>Hash:</a:t>
            </a:r>
            <a:r>
              <a:rPr lang="en-US" sz="1400" dirty="0">
                <a:solidFill>
                  <a:schemeClr val="tx1"/>
                </a:solidFill>
              </a:rPr>
              <a:t> Many </a:t>
            </a:r>
            <a:r>
              <a:rPr lang="en-US" sz="1400" dirty="0" smtClean="0">
                <a:solidFill>
                  <a:schemeClr val="tx1"/>
                </a:solidFill>
              </a:rPr>
              <a:t>women in our study pressed </a:t>
            </a:r>
            <a:r>
              <a:rPr lang="en-US" sz="1400" b="1" dirty="0">
                <a:solidFill>
                  <a:schemeClr val="tx1"/>
                </a:solidFill>
              </a:rPr>
              <a:t>*</a:t>
            </a:r>
            <a:r>
              <a:rPr lang="en-US" sz="1400" dirty="0">
                <a:solidFill>
                  <a:schemeClr val="tx1"/>
                </a:solidFill>
              </a:rPr>
              <a:t> instead of </a:t>
            </a:r>
            <a:r>
              <a:rPr lang="en-US" sz="1400" b="1" dirty="0">
                <a:solidFill>
                  <a:schemeClr val="tx1"/>
                </a:solidFill>
              </a:rPr>
              <a:t>#</a:t>
            </a:r>
            <a:r>
              <a:rPr lang="en-US" sz="1400" dirty="0">
                <a:solidFill>
                  <a:schemeClr val="tx1"/>
                </a:solidFill>
              </a:rPr>
              <a:t> </a:t>
            </a:r>
            <a:r>
              <a:rPr lang="en-US" sz="1400" dirty="0" smtClean="0">
                <a:solidFill>
                  <a:schemeClr val="tx1"/>
                </a:solidFill>
              </a:rPr>
              <a:t>in </a:t>
            </a:r>
            <a:r>
              <a:rPr lang="en-US" sz="1400" dirty="0">
                <a:solidFill>
                  <a:schemeClr val="tx1"/>
                </a:solidFill>
              </a:rPr>
              <a:t>all three services. </a:t>
            </a:r>
          </a:p>
          <a:p>
            <a:pPr>
              <a:lnSpc>
                <a:spcPct val="125000"/>
              </a:lnSpc>
              <a:spcBef>
                <a:spcPts val="0"/>
              </a:spcBef>
              <a:spcAft>
                <a:spcPts val="1200"/>
              </a:spcAft>
            </a:pPr>
            <a:r>
              <a:rPr lang="en-US" sz="1400" b="1" dirty="0" smtClean="0">
                <a:solidFill>
                  <a:schemeClr val="tx1"/>
                </a:solidFill>
              </a:rPr>
              <a:t>Key correlations: </a:t>
            </a:r>
            <a:r>
              <a:rPr lang="en-US" sz="1400" dirty="0" smtClean="0">
                <a:solidFill>
                  <a:schemeClr val="tx1"/>
                </a:solidFill>
              </a:rPr>
              <a:t>While </a:t>
            </a:r>
            <a:r>
              <a:rPr lang="en-US" sz="1400" dirty="0">
                <a:solidFill>
                  <a:schemeClr val="tx1"/>
                </a:solidFill>
              </a:rPr>
              <a:t>using </a:t>
            </a:r>
            <a:r>
              <a:rPr lang="en-US" sz="1400" dirty="0" err="1">
                <a:solidFill>
                  <a:schemeClr val="tx1"/>
                </a:solidFill>
              </a:rPr>
              <a:t>Airtel</a:t>
            </a:r>
            <a:r>
              <a:rPr lang="en-US" sz="1400" dirty="0">
                <a:solidFill>
                  <a:schemeClr val="tx1"/>
                </a:solidFill>
              </a:rPr>
              <a:t> Money and Vodafone M-</a:t>
            </a:r>
            <a:r>
              <a:rPr lang="en-US" sz="1400" dirty="0" err="1">
                <a:solidFill>
                  <a:schemeClr val="tx1"/>
                </a:solidFill>
              </a:rPr>
              <a:t>Pesa</a:t>
            </a:r>
            <a:r>
              <a:rPr lang="en-US" sz="1400" dirty="0">
                <a:solidFill>
                  <a:schemeClr val="tx1"/>
                </a:solidFill>
              </a:rPr>
              <a:t>, </a:t>
            </a:r>
            <a:r>
              <a:rPr lang="en-US" sz="1400" dirty="0" smtClean="0">
                <a:solidFill>
                  <a:schemeClr val="tx1"/>
                </a:solidFill>
              </a:rPr>
              <a:t>our participants were not </a:t>
            </a:r>
            <a:r>
              <a:rPr lang="en-US" sz="1400" dirty="0">
                <a:solidFill>
                  <a:schemeClr val="tx1"/>
                </a:solidFill>
              </a:rPr>
              <a:t>able to correlate “answer,” “send,” and “back” with their associated soft key and press the call connect </a:t>
            </a:r>
            <a:r>
              <a:rPr lang="en-US" sz="1400" dirty="0" smtClean="0">
                <a:solidFill>
                  <a:schemeClr val="tx1"/>
                </a:solidFill>
              </a:rPr>
              <a:t>button </a:t>
            </a:r>
            <a:r>
              <a:rPr lang="en-US" sz="1400" dirty="0">
                <a:solidFill>
                  <a:schemeClr val="tx1"/>
                </a:solidFill>
              </a:rPr>
              <a:t>below it. </a:t>
            </a:r>
          </a:p>
          <a:p>
            <a:pPr>
              <a:lnSpc>
                <a:spcPct val="125000"/>
              </a:lnSpc>
              <a:spcBef>
                <a:spcPts val="0"/>
              </a:spcBef>
              <a:spcAft>
                <a:spcPts val="1200"/>
              </a:spcAft>
            </a:pPr>
            <a:r>
              <a:rPr lang="en-US" sz="1400" b="1" dirty="0">
                <a:solidFill>
                  <a:schemeClr val="tx1"/>
                </a:solidFill>
              </a:rPr>
              <a:t>PIN: </a:t>
            </a:r>
            <a:r>
              <a:rPr lang="en-US" sz="1400" dirty="0">
                <a:solidFill>
                  <a:schemeClr val="tx1"/>
                </a:solidFill>
              </a:rPr>
              <a:t>With </a:t>
            </a:r>
            <a:r>
              <a:rPr lang="en-US" sz="1400" dirty="0" err="1">
                <a:solidFill>
                  <a:schemeClr val="tx1"/>
                </a:solidFill>
              </a:rPr>
              <a:t>Eko</a:t>
            </a:r>
            <a:r>
              <a:rPr lang="en-US" sz="1400" dirty="0">
                <a:solidFill>
                  <a:schemeClr val="tx1"/>
                </a:solidFill>
              </a:rPr>
              <a:t>, the cash withdrawal feature involves creating a PIN before dialing the syntax. None of </a:t>
            </a:r>
            <a:r>
              <a:rPr lang="en-US" sz="1400" dirty="0" smtClean="0">
                <a:solidFill>
                  <a:schemeClr val="tx1"/>
                </a:solidFill>
              </a:rPr>
              <a:t>our participants understood how </a:t>
            </a:r>
            <a:r>
              <a:rPr lang="en-US" sz="1400" dirty="0">
                <a:solidFill>
                  <a:schemeClr val="tx1"/>
                </a:solidFill>
              </a:rPr>
              <a:t>to create the syntax for initiating the withdrawal because they do not understand </a:t>
            </a:r>
            <a:r>
              <a:rPr lang="en-US" sz="1400" dirty="0" smtClean="0">
                <a:solidFill>
                  <a:schemeClr val="tx1"/>
                </a:solidFill>
              </a:rPr>
              <a:t>the instructions to generate this PIN. </a:t>
            </a:r>
            <a:endParaRPr lang="en-US" sz="1400" dirty="0">
              <a:solidFill>
                <a:schemeClr val="tx1"/>
              </a:solidFill>
            </a:endParaRPr>
          </a:p>
        </p:txBody>
      </p:sp>
      <p:sp>
        <p:nvSpPr>
          <p:cNvPr id="5" name="Slide Number Placeholder 4"/>
          <p:cNvSpPr>
            <a:spLocks noGrp="1"/>
          </p:cNvSpPr>
          <p:nvPr>
            <p:ph type="sldNum" sz="quarter" idx="12"/>
          </p:nvPr>
        </p:nvSpPr>
        <p:spPr/>
        <p:txBody>
          <a:bodyPr/>
          <a:lstStyle/>
          <a:p>
            <a:fld id="{81C03404-D438-5B40-9987-C01C2453C0A2}" type="slidenum">
              <a:rPr lang="en-US" smtClean="0"/>
              <a:pPr/>
              <a:t>23</a:t>
            </a:fld>
            <a:endParaRPr lang="en-US"/>
          </a:p>
        </p:txBody>
      </p:sp>
      <p:sp>
        <p:nvSpPr>
          <p:cNvPr id="19" name="Title 8"/>
          <p:cNvSpPr txBox="1">
            <a:spLocks/>
          </p:cNvSpPr>
          <p:nvPr/>
        </p:nvSpPr>
        <p:spPr>
          <a:xfrm>
            <a:off x="457200" y="274639"/>
            <a:ext cx="8229600" cy="616002"/>
          </a:xfrm>
          <a:prstGeom prst="rect">
            <a:avLst/>
          </a:prstGeom>
        </p:spPr>
        <p:txBody>
          <a:bodyPr vert="horz" lIns="0" tIns="0" rIns="0" bIns="0" rtlCol="0" anchor="t" anchorCtr="0">
            <a:normAutofit/>
          </a:bodyPr>
          <a:lstStyle>
            <a:lvl1pPr algn="l" defTabSz="457200" rtl="0" eaLnBrk="1" latinLnBrk="0" hangingPunct="1">
              <a:spcBef>
                <a:spcPct val="0"/>
              </a:spcBef>
              <a:buNone/>
              <a:defRPr sz="2400" b="0" i="0" kern="1200">
                <a:solidFill>
                  <a:schemeClr val="tx1"/>
                </a:solidFill>
                <a:latin typeface="Helvetica Neue Medium"/>
                <a:ea typeface="+mj-ea"/>
                <a:cs typeface="Helvetica Neue Medium"/>
              </a:defRPr>
            </a:lvl1pPr>
          </a:lstStyle>
          <a:p>
            <a:r>
              <a:rPr lang="en-US" dirty="0" smtClean="0">
                <a:latin typeface="HelveticaNeueLT Std Med" pitchFamily="34" charset="0"/>
                <a:cs typeface="HelveticaNeueLT Std Lt"/>
              </a:rPr>
              <a:t>4. Usage</a:t>
            </a:r>
            <a:endParaRPr lang="en-US" dirty="0">
              <a:latin typeface="HelveticaNeueLT Std Med" pitchFamily="34" charset="0"/>
              <a:cs typeface="HelveticaNeueLT Std Lt"/>
            </a:endParaRPr>
          </a:p>
        </p:txBody>
      </p:sp>
      <p:sp>
        <p:nvSpPr>
          <p:cNvPr id="15" name="Date Placeholder 3"/>
          <p:cNvSpPr>
            <a:spLocks noGrp="1"/>
          </p:cNvSpPr>
          <p:nvPr>
            <p:ph type="dt" sz="half" idx="2"/>
          </p:nvPr>
        </p:nvSpPr>
        <p:spPr>
          <a:xfrm>
            <a:off x="5467048" y="6353561"/>
            <a:ext cx="2610152" cy="365125"/>
          </a:xfrm>
        </p:spPr>
        <p:txBody>
          <a:bodyPr/>
          <a:lstStyle/>
          <a:p>
            <a:r>
              <a:rPr lang="en-US" dirty="0"/>
              <a:t>Grameen Foundation  |   </a:t>
            </a:r>
            <a:r>
              <a:rPr lang="en-US" dirty="0" smtClean="0"/>
              <a:t>February 2014</a:t>
            </a:r>
            <a:endParaRPr lang="en-US" dirty="0"/>
          </a:p>
        </p:txBody>
      </p:sp>
      <p:cxnSp>
        <p:nvCxnSpPr>
          <p:cNvPr id="13" name="Straight Connector 12"/>
          <p:cNvCxnSpPr/>
          <p:nvPr/>
        </p:nvCxnSpPr>
        <p:spPr>
          <a:xfrm>
            <a:off x="457200" y="878429"/>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4899804" y="1362977"/>
            <a:ext cx="3786995" cy="1169551"/>
          </a:xfrm>
          <a:prstGeom prst="rect">
            <a:avLst/>
          </a:prstGeom>
        </p:spPr>
        <p:txBody>
          <a:bodyPr wrap="square">
            <a:spAutoFit/>
          </a:bodyPr>
          <a:lstStyle/>
          <a:p>
            <a:pPr>
              <a:lnSpc>
                <a:spcPct val="125000"/>
              </a:lnSpc>
              <a:spcBef>
                <a:spcPts val="0"/>
              </a:spcBef>
              <a:spcAft>
                <a:spcPts val="1200"/>
              </a:spcAft>
            </a:pPr>
            <a:r>
              <a:rPr lang="en-US" sz="1400" b="1" dirty="0" smtClean="0">
                <a:latin typeface="HelveticaNeueLT Std" pitchFamily="34" charset="0"/>
              </a:rPr>
              <a:t>Decimals: </a:t>
            </a:r>
            <a:r>
              <a:rPr lang="en-US" sz="1400" dirty="0" smtClean="0">
                <a:latin typeface="HelveticaNeueLT Std" pitchFamily="34" charset="0"/>
              </a:rPr>
              <a:t>The </a:t>
            </a:r>
            <a:r>
              <a:rPr lang="en-US" sz="1400" dirty="0" err="1" smtClean="0">
                <a:latin typeface="HelveticaNeueLT Std" pitchFamily="34" charset="0"/>
              </a:rPr>
              <a:t>Eko</a:t>
            </a:r>
            <a:r>
              <a:rPr lang="en-US" sz="1400" dirty="0" smtClean="0">
                <a:latin typeface="HelveticaNeueLT Std" pitchFamily="34" charset="0"/>
              </a:rPr>
              <a:t> and Vodafone interfaces use decimals which are not well understood. This caused many of our participants to read balance amounts incorrectly. </a:t>
            </a:r>
            <a:endParaRPr lang="en-US" sz="1400" dirty="0">
              <a:latin typeface="HelveticaNeueLT Std" pitchFamily="34" charset="0"/>
            </a:endParaRPr>
          </a:p>
        </p:txBody>
      </p:sp>
    </p:spTree>
    <p:extLst>
      <p:ext uri="{BB962C8B-B14F-4D97-AF65-F5344CB8AC3E}">
        <p14:creationId xmlns:p14="http://schemas.microsoft.com/office/powerpoint/2010/main" xmlns="" val="3506527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5861"/>
          <p:cNvPicPr/>
          <p:nvPr/>
        </p:nvPicPr>
        <p:blipFill>
          <a:blip r:embed="rId2" cstate="email"/>
          <a:srcRect/>
          <a:stretch>
            <a:fillRect/>
          </a:stretch>
        </p:blipFill>
        <p:spPr bwMode="auto">
          <a:xfrm>
            <a:off x="5467048" y="1558505"/>
            <a:ext cx="3167368" cy="3161081"/>
          </a:xfrm>
          <a:prstGeom prst="rect">
            <a:avLst/>
          </a:prstGeom>
          <a:noFill/>
          <a:ln w="9525">
            <a:noFill/>
            <a:miter lim="800000"/>
            <a:headEnd/>
            <a:tailEnd/>
          </a:ln>
        </p:spPr>
      </p:pic>
      <p:sp>
        <p:nvSpPr>
          <p:cNvPr id="40" name="Content Placeholder 10"/>
          <p:cNvSpPr>
            <a:spLocks noGrp="1"/>
          </p:cNvSpPr>
          <p:nvPr>
            <p:ph idx="16"/>
          </p:nvPr>
        </p:nvSpPr>
        <p:spPr>
          <a:xfrm>
            <a:off x="457200" y="1199072"/>
            <a:ext cx="4235116" cy="4477007"/>
          </a:xfrm>
        </p:spPr>
        <p:txBody>
          <a:bodyPr>
            <a:noAutofit/>
          </a:bodyPr>
          <a:lstStyle/>
          <a:p>
            <a:pPr>
              <a:lnSpc>
                <a:spcPct val="130000"/>
              </a:lnSpc>
              <a:spcBef>
                <a:spcPts val="0"/>
              </a:spcBef>
              <a:spcAft>
                <a:spcPts val="1200"/>
              </a:spcAft>
            </a:pPr>
            <a:r>
              <a:rPr lang="en-US" sz="1800" dirty="0" smtClean="0">
                <a:solidFill>
                  <a:srgbClr val="34657F"/>
                </a:solidFill>
                <a:latin typeface="HelveticaNeueLT Std Med"/>
                <a:cs typeface="HelveticaNeueLT Std Med"/>
              </a:rPr>
              <a:t>Features</a:t>
            </a:r>
          </a:p>
          <a:p>
            <a:pPr>
              <a:lnSpc>
                <a:spcPct val="130000"/>
              </a:lnSpc>
              <a:spcBef>
                <a:spcPts val="0"/>
              </a:spcBef>
              <a:spcAft>
                <a:spcPts val="1200"/>
              </a:spcAft>
            </a:pPr>
            <a:r>
              <a:rPr lang="en-US" sz="1400" dirty="0">
                <a:solidFill>
                  <a:srgbClr val="34657F"/>
                </a:solidFill>
              </a:rPr>
              <a:t>Out of the three features (balance check, cash withdrawal, and mobile recharge), most women (all prospective MFS users) </a:t>
            </a:r>
            <a:r>
              <a:rPr lang="en-US" sz="1400" dirty="0" smtClean="0">
                <a:solidFill>
                  <a:srgbClr val="34657F"/>
                </a:solidFill>
              </a:rPr>
              <a:t>expressed </a:t>
            </a:r>
            <a:r>
              <a:rPr lang="en-US" sz="1400" dirty="0">
                <a:solidFill>
                  <a:srgbClr val="34657F"/>
                </a:solidFill>
              </a:rPr>
              <a:t>interest in using the balance check feature independently because they can check it on their own at any time without asking the agent. Some women, whose family members work in the cities, also </a:t>
            </a:r>
            <a:r>
              <a:rPr lang="en-US" sz="1400" dirty="0" smtClean="0">
                <a:solidFill>
                  <a:srgbClr val="34657F"/>
                </a:solidFill>
              </a:rPr>
              <a:t>expressed </a:t>
            </a:r>
            <a:r>
              <a:rPr lang="en-US" sz="1400" dirty="0">
                <a:solidFill>
                  <a:srgbClr val="34657F"/>
                </a:solidFill>
              </a:rPr>
              <a:t>interest in using the cash withdrawal feature of the EKO technology. </a:t>
            </a:r>
            <a:r>
              <a:rPr lang="en-US" sz="1400" dirty="0" smtClean="0">
                <a:solidFill>
                  <a:srgbClr val="34657F"/>
                </a:solidFill>
              </a:rPr>
              <a:t>Neither of </a:t>
            </a:r>
            <a:r>
              <a:rPr lang="en-US" sz="1400" dirty="0">
                <a:solidFill>
                  <a:srgbClr val="34657F"/>
                </a:solidFill>
              </a:rPr>
              <a:t>these </a:t>
            </a:r>
            <a:r>
              <a:rPr lang="en-US" sz="1400" dirty="0" smtClean="0">
                <a:solidFill>
                  <a:srgbClr val="34657F"/>
                </a:solidFill>
              </a:rPr>
              <a:t>features</a:t>
            </a:r>
            <a:r>
              <a:rPr lang="en-US" sz="1400" dirty="0">
                <a:solidFill>
                  <a:srgbClr val="34657F"/>
                </a:solidFill>
              </a:rPr>
              <a:t> </a:t>
            </a:r>
            <a:r>
              <a:rPr lang="en-US" sz="1400" dirty="0" smtClean="0">
                <a:solidFill>
                  <a:srgbClr val="34657F"/>
                </a:solidFill>
              </a:rPr>
              <a:t>would be </a:t>
            </a:r>
            <a:r>
              <a:rPr lang="en-US" sz="1400" dirty="0">
                <a:solidFill>
                  <a:srgbClr val="34657F"/>
                </a:solidFill>
              </a:rPr>
              <a:t>used frequently as women only check their balance when they deposit or withdraw </a:t>
            </a:r>
            <a:r>
              <a:rPr lang="en-US" sz="1400" dirty="0" smtClean="0">
                <a:solidFill>
                  <a:srgbClr val="34657F"/>
                </a:solidFill>
              </a:rPr>
              <a:t>cash (approximately once </a:t>
            </a:r>
            <a:r>
              <a:rPr lang="en-US" sz="1400" dirty="0">
                <a:solidFill>
                  <a:srgbClr val="34657F"/>
                </a:solidFill>
              </a:rPr>
              <a:t>every two </a:t>
            </a:r>
            <a:r>
              <a:rPr lang="en-US" sz="1400" dirty="0" smtClean="0">
                <a:solidFill>
                  <a:srgbClr val="34657F"/>
                </a:solidFill>
              </a:rPr>
              <a:t>months).</a:t>
            </a:r>
            <a:endParaRPr lang="en-US" sz="1400" dirty="0">
              <a:solidFill>
                <a:srgbClr val="34657F"/>
              </a:solidFill>
            </a:endParaRPr>
          </a:p>
        </p:txBody>
      </p:sp>
      <p:sp>
        <p:nvSpPr>
          <p:cNvPr id="5" name="Slide Number Placeholder 4"/>
          <p:cNvSpPr>
            <a:spLocks noGrp="1"/>
          </p:cNvSpPr>
          <p:nvPr>
            <p:ph type="sldNum" sz="quarter" idx="12"/>
          </p:nvPr>
        </p:nvSpPr>
        <p:spPr/>
        <p:txBody>
          <a:bodyPr/>
          <a:lstStyle/>
          <a:p>
            <a:fld id="{81C03404-D438-5B40-9987-C01C2453C0A2}" type="slidenum">
              <a:rPr lang="en-US" smtClean="0"/>
              <a:pPr/>
              <a:t>24</a:t>
            </a:fld>
            <a:endParaRPr lang="en-US"/>
          </a:p>
        </p:txBody>
      </p:sp>
      <p:sp>
        <p:nvSpPr>
          <p:cNvPr id="19" name="Title 8"/>
          <p:cNvSpPr txBox="1">
            <a:spLocks/>
          </p:cNvSpPr>
          <p:nvPr/>
        </p:nvSpPr>
        <p:spPr>
          <a:xfrm>
            <a:off x="457200" y="274638"/>
            <a:ext cx="8229600" cy="1514907"/>
          </a:xfrm>
          <a:prstGeom prst="rect">
            <a:avLst/>
          </a:prstGeom>
        </p:spPr>
        <p:txBody>
          <a:bodyPr vert="horz" lIns="0" tIns="0" rIns="0" bIns="0" rtlCol="0" anchor="t" anchorCtr="0">
            <a:normAutofit/>
          </a:bodyPr>
          <a:lstStyle>
            <a:lvl1pPr algn="l" defTabSz="457200" rtl="0" eaLnBrk="1" latinLnBrk="0" hangingPunct="1">
              <a:spcBef>
                <a:spcPct val="0"/>
              </a:spcBef>
              <a:buNone/>
              <a:defRPr sz="2400" b="0" i="0" kern="1200">
                <a:solidFill>
                  <a:schemeClr val="tx1"/>
                </a:solidFill>
                <a:latin typeface="Helvetica Neue Medium"/>
                <a:ea typeface="+mj-ea"/>
                <a:cs typeface="Helvetica Neue Medium"/>
              </a:defRPr>
            </a:lvl1pPr>
          </a:lstStyle>
          <a:p>
            <a:r>
              <a:rPr lang="en-US" dirty="0" smtClean="0">
                <a:latin typeface="HelveticaNeueLT Std Med" pitchFamily="34" charset="0"/>
                <a:cs typeface="HelveticaNeueLT Std Lt"/>
              </a:rPr>
              <a:t>4. Usage</a:t>
            </a:r>
            <a:endParaRPr lang="en-US" dirty="0">
              <a:latin typeface="HelveticaNeueLT Std Med" pitchFamily="34" charset="0"/>
              <a:cs typeface="HelveticaNeueLT Std Lt"/>
            </a:endParaRPr>
          </a:p>
        </p:txBody>
      </p:sp>
      <p:sp>
        <p:nvSpPr>
          <p:cNvPr id="15" name="Date Placeholder 3"/>
          <p:cNvSpPr>
            <a:spLocks noGrp="1"/>
          </p:cNvSpPr>
          <p:nvPr>
            <p:ph type="dt" sz="half" idx="2"/>
          </p:nvPr>
        </p:nvSpPr>
        <p:spPr>
          <a:xfrm>
            <a:off x="5467048" y="6353561"/>
            <a:ext cx="2610152" cy="365125"/>
          </a:xfrm>
        </p:spPr>
        <p:txBody>
          <a:bodyPr/>
          <a:lstStyle/>
          <a:p>
            <a:r>
              <a:rPr lang="en-US" dirty="0"/>
              <a:t>Grameen Foundation  |   </a:t>
            </a:r>
            <a:r>
              <a:rPr lang="en-US" dirty="0" smtClean="0"/>
              <a:t>February 2014</a:t>
            </a:r>
            <a:endParaRPr lang="en-US" dirty="0"/>
          </a:p>
        </p:txBody>
      </p:sp>
      <p:cxnSp>
        <p:nvCxnSpPr>
          <p:cNvPr id="13" name="Straight Connector 12"/>
          <p:cNvCxnSpPr/>
          <p:nvPr/>
        </p:nvCxnSpPr>
        <p:spPr>
          <a:xfrm>
            <a:off x="457200" y="878429"/>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31748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7561"/>
          <p:cNvPicPr/>
          <p:nvPr/>
        </p:nvPicPr>
        <p:blipFill>
          <a:blip r:embed="rId2" cstate="email"/>
          <a:srcRect/>
          <a:stretch>
            <a:fillRect/>
          </a:stretch>
        </p:blipFill>
        <p:spPr bwMode="auto">
          <a:xfrm>
            <a:off x="5438115" y="1419045"/>
            <a:ext cx="3248683" cy="3233821"/>
          </a:xfrm>
          <a:prstGeom prst="rect">
            <a:avLst/>
          </a:prstGeom>
          <a:noFill/>
          <a:ln w="9525">
            <a:noFill/>
            <a:miter lim="800000"/>
            <a:headEnd/>
            <a:tailEnd/>
          </a:ln>
        </p:spPr>
      </p:pic>
      <p:sp>
        <p:nvSpPr>
          <p:cNvPr id="42" name="Content Placeholder 10"/>
          <p:cNvSpPr>
            <a:spLocks noGrp="1"/>
          </p:cNvSpPr>
          <p:nvPr>
            <p:ph idx="16"/>
          </p:nvPr>
        </p:nvSpPr>
        <p:spPr>
          <a:xfrm>
            <a:off x="457201" y="1104181"/>
            <a:ext cx="4275220" cy="4884871"/>
          </a:xfrm>
        </p:spPr>
        <p:txBody>
          <a:bodyPr>
            <a:noAutofit/>
          </a:bodyPr>
          <a:lstStyle/>
          <a:p>
            <a:pPr>
              <a:lnSpc>
                <a:spcPct val="130000"/>
              </a:lnSpc>
              <a:spcBef>
                <a:spcPts val="0"/>
              </a:spcBef>
              <a:spcAft>
                <a:spcPts val="1200"/>
              </a:spcAft>
            </a:pPr>
            <a:r>
              <a:rPr lang="en-US" sz="1800" dirty="0">
                <a:solidFill>
                  <a:srgbClr val="34657F"/>
                </a:solidFill>
                <a:latin typeface="HelveticaNeueLT Std Med"/>
                <a:cs typeface="HelveticaNeueLT Std Med"/>
              </a:rPr>
              <a:t>Assisted </a:t>
            </a:r>
            <a:r>
              <a:rPr lang="en-US" sz="1800" dirty="0" smtClean="0">
                <a:solidFill>
                  <a:srgbClr val="34657F"/>
                </a:solidFill>
                <a:latin typeface="HelveticaNeueLT Std Med"/>
                <a:cs typeface="HelveticaNeueLT Std Med"/>
              </a:rPr>
              <a:t>Transactions</a:t>
            </a:r>
          </a:p>
          <a:p>
            <a:pPr>
              <a:lnSpc>
                <a:spcPct val="130000"/>
              </a:lnSpc>
              <a:spcBef>
                <a:spcPts val="0"/>
              </a:spcBef>
              <a:spcAft>
                <a:spcPts val="1200"/>
              </a:spcAft>
            </a:pPr>
            <a:r>
              <a:rPr lang="en-US" sz="1400" dirty="0">
                <a:solidFill>
                  <a:schemeClr val="tx1"/>
                </a:solidFill>
              </a:rPr>
              <a:t>Low comfort with mobile phones and mobile financial services is a huge barrier to independent usage among women. </a:t>
            </a:r>
            <a:r>
              <a:rPr lang="en-US" sz="1400" dirty="0" smtClean="0">
                <a:solidFill>
                  <a:schemeClr val="tx1"/>
                </a:solidFill>
              </a:rPr>
              <a:t>Additionally, most </a:t>
            </a:r>
            <a:r>
              <a:rPr lang="en-US" sz="1400" dirty="0">
                <a:solidFill>
                  <a:schemeClr val="tx1"/>
                </a:solidFill>
              </a:rPr>
              <a:t>women stay at home and have their husbands and children transact for them. </a:t>
            </a:r>
          </a:p>
          <a:p>
            <a:pPr>
              <a:lnSpc>
                <a:spcPct val="130000"/>
              </a:lnSpc>
              <a:spcBef>
                <a:spcPts val="0"/>
              </a:spcBef>
              <a:spcAft>
                <a:spcPts val="1200"/>
              </a:spcAft>
            </a:pPr>
            <a:r>
              <a:rPr lang="en-US" sz="1400" dirty="0">
                <a:solidFill>
                  <a:schemeClr val="tx1"/>
                </a:solidFill>
              </a:rPr>
              <a:t>A majority of the women </a:t>
            </a:r>
            <a:r>
              <a:rPr lang="en-US" sz="1400" dirty="0" smtClean="0">
                <a:solidFill>
                  <a:schemeClr val="tx1"/>
                </a:solidFill>
              </a:rPr>
              <a:t>in our study cannot use these mobile financial services independently or </a:t>
            </a:r>
            <a:r>
              <a:rPr lang="en-US" sz="1400" dirty="0">
                <a:solidFill>
                  <a:schemeClr val="tx1"/>
                </a:solidFill>
              </a:rPr>
              <a:t>need assistance while using them. </a:t>
            </a:r>
            <a:r>
              <a:rPr lang="en-US" sz="1400" dirty="0" smtClean="0">
                <a:solidFill>
                  <a:schemeClr val="tx1"/>
                </a:solidFill>
              </a:rPr>
              <a:t>Educated participants needed </a:t>
            </a:r>
            <a:r>
              <a:rPr lang="en-US" sz="1400" dirty="0">
                <a:solidFill>
                  <a:schemeClr val="tx1"/>
                </a:solidFill>
              </a:rPr>
              <a:t>one-time assistance as compared to lesser educated women, who need assistance 2-3 times. </a:t>
            </a:r>
          </a:p>
          <a:p>
            <a:pPr>
              <a:lnSpc>
                <a:spcPct val="130000"/>
              </a:lnSpc>
              <a:spcBef>
                <a:spcPts val="0"/>
              </a:spcBef>
              <a:spcAft>
                <a:spcPts val="1200"/>
              </a:spcAft>
            </a:pPr>
            <a:r>
              <a:rPr lang="en-US" sz="1400" dirty="0">
                <a:solidFill>
                  <a:schemeClr val="tx1"/>
                </a:solidFill>
              </a:rPr>
              <a:t>Illiterate and lesser educated women are either not able to use the services at all or need more assistance in understanding the content and language. </a:t>
            </a:r>
          </a:p>
        </p:txBody>
      </p:sp>
      <p:sp>
        <p:nvSpPr>
          <p:cNvPr id="5" name="Slide Number Placeholder 4"/>
          <p:cNvSpPr>
            <a:spLocks noGrp="1"/>
          </p:cNvSpPr>
          <p:nvPr>
            <p:ph type="sldNum" sz="quarter" idx="12"/>
          </p:nvPr>
        </p:nvSpPr>
        <p:spPr/>
        <p:txBody>
          <a:bodyPr/>
          <a:lstStyle/>
          <a:p>
            <a:fld id="{81C03404-D438-5B40-9987-C01C2453C0A2}" type="slidenum">
              <a:rPr lang="en-US" smtClean="0"/>
              <a:pPr/>
              <a:t>25</a:t>
            </a:fld>
            <a:endParaRPr lang="en-US"/>
          </a:p>
        </p:txBody>
      </p:sp>
      <p:sp>
        <p:nvSpPr>
          <p:cNvPr id="19" name="Title 8"/>
          <p:cNvSpPr txBox="1">
            <a:spLocks/>
          </p:cNvSpPr>
          <p:nvPr/>
        </p:nvSpPr>
        <p:spPr>
          <a:xfrm>
            <a:off x="457200" y="274638"/>
            <a:ext cx="8229600" cy="1514907"/>
          </a:xfrm>
          <a:prstGeom prst="rect">
            <a:avLst/>
          </a:prstGeom>
        </p:spPr>
        <p:txBody>
          <a:bodyPr vert="horz" lIns="0" tIns="0" rIns="0" bIns="0" rtlCol="0" anchor="t" anchorCtr="0">
            <a:normAutofit/>
          </a:bodyPr>
          <a:lstStyle>
            <a:lvl1pPr algn="l" defTabSz="457200" rtl="0" eaLnBrk="1" latinLnBrk="0" hangingPunct="1">
              <a:spcBef>
                <a:spcPct val="0"/>
              </a:spcBef>
              <a:buNone/>
              <a:defRPr sz="2400" b="0" i="0" kern="1200">
                <a:solidFill>
                  <a:schemeClr val="tx1"/>
                </a:solidFill>
                <a:latin typeface="Helvetica Neue Medium"/>
                <a:ea typeface="+mj-ea"/>
                <a:cs typeface="Helvetica Neue Medium"/>
              </a:defRPr>
            </a:lvl1pPr>
          </a:lstStyle>
          <a:p>
            <a:r>
              <a:rPr lang="en-US" dirty="0" smtClean="0">
                <a:latin typeface="HelveticaNeueLT Std Med" pitchFamily="34" charset="0"/>
                <a:cs typeface="HelveticaNeueLT Std Lt"/>
              </a:rPr>
              <a:t>4. Usage</a:t>
            </a:r>
            <a:endParaRPr lang="en-US" dirty="0">
              <a:latin typeface="HelveticaNeueLT Std Med" pitchFamily="34" charset="0"/>
              <a:cs typeface="HelveticaNeueLT Std Lt"/>
            </a:endParaRPr>
          </a:p>
        </p:txBody>
      </p:sp>
      <p:sp>
        <p:nvSpPr>
          <p:cNvPr id="15" name="Date Placeholder 3"/>
          <p:cNvSpPr>
            <a:spLocks noGrp="1"/>
          </p:cNvSpPr>
          <p:nvPr>
            <p:ph type="dt" sz="half" idx="2"/>
          </p:nvPr>
        </p:nvSpPr>
        <p:spPr>
          <a:xfrm>
            <a:off x="5467048" y="6353561"/>
            <a:ext cx="2610152" cy="365125"/>
          </a:xfrm>
        </p:spPr>
        <p:txBody>
          <a:bodyPr/>
          <a:lstStyle/>
          <a:p>
            <a:r>
              <a:rPr lang="en-US" dirty="0"/>
              <a:t>Grameen Foundation  |   </a:t>
            </a:r>
            <a:r>
              <a:rPr lang="en-US" dirty="0" smtClean="0"/>
              <a:t>February 2014</a:t>
            </a:r>
            <a:endParaRPr lang="en-US" dirty="0"/>
          </a:p>
        </p:txBody>
      </p:sp>
      <p:cxnSp>
        <p:nvCxnSpPr>
          <p:cNvPr id="13" name="Straight Connector 12"/>
          <p:cNvCxnSpPr/>
          <p:nvPr/>
        </p:nvCxnSpPr>
        <p:spPr>
          <a:xfrm>
            <a:off x="457200" y="878429"/>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2565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1C03404-D438-5B40-9987-C01C2453C0A2}" type="slidenum">
              <a:rPr lang="en-US" smtClean="0"/>
              <a:pPr/>
              <a:t>26</a:t>
            </a:fld>
            <a:endParaRPr lang="en-US"/>
          </a:p>
        </p:txBody>
      </p:sp>
      <p:sp>
        <p:nvSpPr>
          <p:cNvPr id="6" name="Date Placeholder 3"/>
          <p:cNvSpPr>
            <a:spLocks noGrp="1"/>
          </p:cNvSpPr>
          <p:nvPr>
            <p:ph type="dt" sz="half" idx="2"/>
          </p:nvPr>
        </p:nvSpPr>
        <p:spPr>
          <a:xfrm>
            <a:off x="5467048" y="6353561"/>
            <a:ext cx="2610152" cy="365125"/>
          </a:xfrm>
        </p:spPr>
        <p:txBody>
          <a:bodyPr/>
          <a:lstStyle/>
          <a:p>
            <a:r>
              <a:rPr lang="en-US" dirty="0"/>
              <a:t>Grameen Foundation  |   </a:t>
            </a:r>
            <a:r>
              <a:rPr lang="en-US" dirty="0" smtClean="0"/>
              <a:t>February 2014</a:t>
            </a:r>
            <a:endParaRPr lang="en-US" dirty="0"/>
          </a:p>
        </p:txBody>
      </p:sp>
      <p:sp>
        <p:nvSpPr>
          <p:cNvPr id="7" name="Content Placeholder 9"/>
          <p:cNvSpPr>
            <a:spLocks noGrp="1"/>
          </p:cNvSpPr>
          <p:nvPr>
            <p:ph idx="1"/>
          </p:nvPr>
        </p:nvSpPr>
        <p:spPr>
          <a:xfrm>
            <a:off x="457201" y="1264123"/>
            <a:ext cx="3524864" cy="3813352"/>
          </a:xfrm>
        </p:spPr>
        <p:txBody>
          <a:bodyPr>
            <a:noAutofit/>
          </a:bodyPr>
          <a:lstStyle/>
          <a:p>
            <a:pPr lvl="0" defTabSz="914400">
              <a:lnSpc>
                <a:spcPct val="130000"/>
              </a:lnSpc>
              <a:spcBef>
                <a:spcPts val="0"/>
              </a:spcBef>
              <a:spcAft>
                <a:spcPts val="0"/>
              </a:spcAft>
              <a:defRPr/>
            </a:pPr>
            <a:r>
              <a:rPr lang="en-US" dirty="0">
                <a:solidFill>
                  <a:srgbClr val="34657F"/>
                </a:solidFill>
                <a:latin typeface="HelveticaNeueLT Std Med"/>
                <a:cs typeface="HelveticaNeueLT Std Med"/>
              </a:rPr>
              <a:t>Use Language I </a:t>
            </a:r>
            <a:r>
              <a:rPr lang="en-US" dirty="0" smtClean="0">
                <a:solidFill>
                  <a:srgbClr val="34657F"/>
                </a:solidFill>
                <a:latin typeface="HelveticaNeueLT Std Med"/>
                <a:cs typeface="HelveticaNeueLT Std Med"/>
              </a:rPr>
              <a:t>Know</a:t>
            </a:r>
            <a:endParaRPr lang="en-US" dirty="0">
              <a:solidFill>
                <a:srgbClr val="34657F"/>
              </a:solidFill>
              <a:latin typeface="HelveticaNeueLT Std Med"/>
              <a:cs typeface="HelveticaNeueLT Std Med"/>
            </a:endParaRPr>
          </a:p>
          <a:p>
            <a:pPr lvl="0" defTabSz="914400">
              <a:lnSpc>
                <a:spcPct val="130000"/>
              </a:lnSpc>
              <a:spcBef>
                <a:spcPts val="0"/>
              </a:spcBef>
              <a:spcAft>
                <a:spcPts val="0"/>
              </a:spcAft>
              <a:defRPr/>
            </a:pPr>
            <a:r>
              <a:rPr lang="en-US" sz="1200" dirty="0">
                <a:solidFill>
                  <a:srgbClr val="34657F"/>
                </a:solidFill>
                <a:cs typeface="HelveticaNeueLT Std Med"/>
              </a:rPr>
              <a:t>Language in the </a:t>
            </a:r>
            <a:r>
              <a:rPr lang="en-US" sz="1200" dirty="0" smtClean="0">
                <a:solidFill>
                  <a:srgbClr val="34657F"/>
                </a:solidFill>
                <a:cs typeface="HelveticaNeueLT Std Med"/>
              </a:rPr>
              <a:t>user </a:t>
            </a:r>
            <a:r>
              <a:rPr lang="en-US" sz="1200" dirty="0">
                <a:solidFill>
                  <a:srgbClr val="34657F"/>
                </a:solidFill>
                <a:cs typeface="HelveticaNeueLT Std Med"/>
              </a:rPr>
              <a:t>interfaces and service booklets should be in the customer’s local dialect.</a:t>
            </a:r>
          </a:p>
          <a:p>
            <a:pPr lvl="0" defTabSz="914400">
              <a:lnSpc>
                <a:spcPct val="130000"/>
              </a:lnSpc>
              <a:spcBef>
                <a:spcPts val="0"/>
              </a:spcBef>
              <a:spcAft>
                <a:spcPts val="0"/>
              </a:spcAft>
              <a:defRPr/>
            </a:pPr>
            <a:endParaRPr lang="en-US" dirty="0">
              <a:solidFill>
                <a:srgbClr val="34657F"/>
              </a:solidFill>
              <a:cs typeface="HelveticaNeueLT Std Med"/>
            </a:endParaRPr>
          </a:p>
          <a:p>
            <a:pPr lvl="0" defTabSz="914400">
              <a:lnSpc>
                <a:spcPct val="130000"/>
              </a:lnSpc>
              <a:spcBef>
                <a:spcPts val="0"/>
              </a:spcBef>
              <a:spcAft>
                <a:spcPts val="0"/>
              </a:spcAft>
              <a:defRPr/>
            </a:pPr>
            <a:r>
              <a:rPr lang="en-US" dirty="0">
                <a:solidFill>
                  <a:srgbClr val="34657F"/>
                </a:solidFill>
                <a:latin typeface="HelveticaNeueLT Std Med"/>
                <a:cs typeface="HelveticaNeueLT Std Med"/>
              </a:rPr>
              <a:t>Make It Easy To </a:t>
            </a:r>
            <a:r>
              <a:rPr lang="en-US" dirty="0" smtClean="0">
                <a:solidFill>
                  <a:srgbClr val="34657F"/>
                </a:solidFill>
                <a:latin typeface="HelveticaNeueLT Std Med"/>
                <a:cs typeface="HelveticaNeueLT Std Med"/>
              </a:rPr>
              <a:t>Read</a:t>
            </a:r>
            <a:endParaRPr lang="en-US" dirty="0">
              <a:solidFill>
                <a:srgbClr val="34657F"/>
              </a:solidFill>
              <a:latin typeface="HelveticaNeueLT Std Med"/>
              <a:cs typeface="HelveticaNeueLT Std Med"/>
            </a:endParaRPr>
          </a:p>
          <a:p>
            <a:pPr lvl="0" defTabSz="914400">
              <a:lnSpc>
                <a:spcPct val="130000"/>
              </a:lnSpc>
              <a:spcBef>
                <a:spcPts val="0"/>
              </a:spcBef>
              <a:spcAft>
                <a:spcPts val="0"/>
              </a:spcAft>
              <a:defRPr/>
            </a:pPr>
            <a:r>
              <a:rPr lang="en-US" sz="1200" dirty="0">
                <a:solidFill>
                  <a:srgbClr val="34657F"/>
                </a:solidFill>
                <a:cs typeface="HelveticaNeueLT Std Med"/>
              </a:rPr>
              <a:t>The font size of the service booklet and interface should be big enough to read.</a:t>
            </a:r>
          </a:p>
          <a:p>
            <a:pPr lvl="0" defTabSz="914400">
              <a:lnSpc>
                <a:spcPct val="130000"/>
              </a:lnSpc>
              <a:spcBef>
                <a:spcPts val="0"/>
              </a:spcBef>
              <a:spcAft>
                <a:spcPts val="0"/>
              </a:spcAft>
              <a:defRPr/>
            </a:pPr>
            <a:endParaRPr lang="en-US" dirty="0">
              <a:solidFill>
                <a:srgbClr val="34657F"/>
              </a:solidFill>
              <a:cs typeface="HelveticaNeueLT Std Med"/>
            </a:endParaRPr>
          </a:p>
          <a:p>
            <a:pPr lvl="0" defTabSz="914400">
              <a:lnSpc>
                <a:spcPct val="130000"/>
              </a:lnSpc>
              <a:spcBef>
                <a:spcPts val="0"/>
              </a:spcBef>
              <a:spcAft>
                <a:spcPts val="0"/>
              </a:spcAft>
              <a:defRPr/>
            </a:pPr>
            <a:r>
              <a:rPr lang="en-US" dirty="0">
                <a:solidFill>
                  <a:srgbClr val="34657F"/>
                </a:solidFill>
                <a:latin typeface="HelveticaNeueLT Std Med"/>
                <a:cs typeface="HelveticaNeueLT Std Med"/>
              </a:rPr>
              <a:t>Drop The </a:t>
            </a:r>
            <a:r>
              <a:rPr lang="en-US" dirty="0" smtClean="0">
                <a:solidFill>
                  <a:srgbClr val="34657F"/>
                </a:solidFill>
                <a:latin typeface="HelveticaNeueLT Std Med"/>
                <a:cs typeface="HelveticaNeueLT Std Med"/>
              </a:rPr>
              <a:t>Decimals</a:t>
            </a:r>
            <a:endParaRPr lang="en-US" dirty="0">
              <a:solidFill>
                <a:srgbClr val="34657F"/>
              </a:solidFill>
              <a:latin typeface="HelveticaNeueLT Std Med"/>
              <a:cs typeface="HelveticaNeueLT Std Med"/>
            </a:endParaRPr>
          </a:p>
          <a:p>
            <a:pPr lvl="0" defTabSz="914400">
              <a:lnSpc>
                <a:spcPct val="130000"/>
              </a:lnSpc>
              <a:spcBef>
                <a:spcPts val="0"/>
              </a:spcBef>
              <a:spcAft>
                <a:spcPts val="0"/>
              </a:spcAft>
              <a:defRPr/>
            </a:pPr>
            <a:r>
              <a:rPr lang="en-US" sz="1200" dirty="0">
                <a:solidFill>
                  <a:srgbClr val="34657F"/>
                </a:solidFill>
                <a:cs typeface="HelveticaNeueLT Std Med"/>
              </a:rPr>
              <a:t>The use of decimals in the balance amount and withdrawal amount should be avoided. </a:t>
            </a:r>
          </a:p>
          <a:p>
            <a:pPr lvl="0" defTabSz="914400">
              <a:lnSpc>
                <a:spcPct val="130000"/>
              </a:lnSpc>
              <a:spcBef>
                <a:spcPts val="0"/>
              </a:spcBef>
              <a:spcAft>
                <a:spcPts val="0"/>
              </a:spcAft>
              <a:defRPr/>
            </a:pPr>
            <a:endParaRPr lang="en-US" sz="1600" dirty="0">
              <a:solidFill>
                <a:srgbClr val="34657F"/>
              </a:solidFill>
              <a:cs typeface="HelveticaNeueLT Std Med"/>
            </a:endParaRPr>
          </a:p>
          <a:p>
            <a:pPr lvl="0" defTabSz="914400">
              <a:lnSpc>
                <a:spcPct val="130000"/>
              </a:lnSpc>
              <a:spcBef>
                <a:spcPts val="0"/>
              </a:spcBef>
              <a:spcAft>
                <a:spcPts val="0"/>
              </a:spcAft>
              <a:defRPr/>
            </a:pPr>
            <a:endParaRPr lang="en-US" sz="1200" dirty="0" smtClean="0">
              <a:solidFill>
                <a:srgbClr val="34657F"/>
              </a:solidFill>
              <a:cs typeface="HelveticaNeueLT Std Med"/>
            </a:endParaRPr>
          </a:p>
          <a:p>
            <a:pPr lvl="0" defTabSz="914400">
              <a:lnSpc>
                <a:spcPct val="130000"/>
              </a:lnSpc>
              <a:spcBef>
                <a:spcPts val="0"/>
              </a:spcBef>
              <a:spcAft>
                <a:spcPts val="0"/>
              </a:spcAft>
              <a:defRPr/>
            </a:pPr>
            <a:endParaRPr lang="en-US" sz="1600" dirty="0">
              <a:solidFill>
                <a:srgbClr val="34657F"/>
              </a:solidFill>
              <a:cs typeface="HelveticaNeueLT Std Med"/>
            </a:endParaRPr>
          </a:p>
        </p:txBody>
      </p:sp>
      <p:sp>
        <p:nvSpPr>
          <p:cNvPr id="8" name="Title 8"/>
          <p:cNvSpPr txBox="1">
            <a:spLocks/>
          </p:cNvSpPr>
          <p:nvPr/>
        </p:nvSpPr>
        <p:spPr>
          <a:xfrm>
            <a:off x="457200" y="274638"/>
            <a:ext cx="8229600" cy="603791"/>
          </a:xfrm>
          <a:prstGeom prst="rect">
            <a:avLst/>
          </a:prstGeom>
        </p:spPr>
        <p:txBody>
          <a:bodyPr vert="horz" lIns="0" tIns="0" rIns="0" bIns="0" rtlCol="0" anchor="t" anchorCtr="0">
            <a:normAutofit/>
          </a:bodyPr>
          <a:lstStyle>
            <a:lvl1pPr algn="l" defTabSz="457200" rtl="0" eaLnBrk="1" latinLnBrk="0" hangingPunct="1">
              <a:spcBef>
                <a:spcPct val="0"/>
              </a:spcBef>
              <a:buNone/>
              <a:defRPr sz="2400" b="0" i="0" kern="1200">
                <a:solidFill>
                  <a:schemeClr val="tx1"/>
                </a:solidFill>
                <a:latin typeface="Helvetica Neue Medium"/>
                <a:ea typeface="+mj-ea"/>
                <a:cs typeface="Helvetica Neue Medium"/>
              </a:defRPr>
            </a:lvl1pPr>
          </a:lstStyle>
          <a:p>
            <a:r>
              <a:rPr lang="en-US" dirty="0" smtClean="0">
                <a:latin typeface="HelveticaNeueLT Std Med" pitchFamily="34" charset="0"/>
                <a:cs typeface="HelveticaNeueLT Std Lt"/>
              </a:rPr>
              <a:t>Recommendations</a:t>
            </a:r>
            <a:endParaRPr lang="en-US" dirty="0">
              <a:latin typeface="HelveticaNeueLT Std Med" pitchFamily="34" charset="0"/>
              <a:cs typeface="HelveticaNeueLT Std Lt"/>
            </a:endParaRPr>
          </a:p>
        </p:txBody>
      </p:sp>
      <p:cxnSp>
        <p:nvCxnSpPr>
          <p:cNvPr id="10" name="Straight Connector 9"/>
          <p:cNvCxnSpPr/>
          <p:nvPr/>
        </p:nvCxnSpPr>
        <p:spPr>
          <a:xfrm>
            <a:off x="457200" y="878429"/>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873926" y="1264123"/>
            <a:ext cx="3812874" cy="3813352"/>
          </a:xfrm>
          <a:prstGeom prst="rect">
            <a:avLst/>
          </a:prstGeom>
          <a:noFill/>
        </p:spPr>
        <p:txBody>
          <a:bodyPr wrap="square" rtlCol="0">
            <a:spAutoFit/>
          </a:bodyPr>
          <a:lstStyle/>
          <a:p>
            <a:pPr lvl="0" defTabSz="914400">
              <a:lnSpc>
                <a:spcPct val="130000"/>
              </a:lnSpc>
              <a:spcAft>
                <a:spcPts val="0"/>
              </a:spcAft>
              <a:defRPr/>
            </a:pPr>
            <a:r>
              <a:rPr lang="en-US" dirty="0" smtClean="0">
                <a:solidFill>
                  <a:srgbClr val="34657F"/>
                </a:solidFill>
                <a:latin typeface="HelveticaNeueLT Std Med" pitchFamily="34" charset="0"/>
                <a:cs typeface="HelveticaNeueLT Std Med"/>
              </a:rPr>
              <a:t>Keep It Short </a:t>
            </a:r>
          </a:p>
          <a:p>
            <a:pPr lvl="0" defTabSz="914400">
              <a:lnSpc>
                <a:spcPct val="130000"/>
              </a:lnSpc>
              <a:spcAft>
                <a:spcPts val="0"/>
              </a:spcAft>
              <a:defRPr/>
            </a:pPr>
            <a:r>
              <a:rPr lang="en-US" sz="1200" dirty="0" smtClean="0">
                <a:solidFill>
                  <a:srgbClr val="34657F"/>
                </a:solidFill>
                <a:latin typeface="HelveticaNeueLT Std" pitchFamily="34" charset="0"/>
                <a:cs typeface="HelveticaNeueLT Std Med"/>
              </a:rPr>
              <a:t>The syntax used to check balance and initiate cash withdrawal should be shorter and simpler.</a:t>
            </a:r>
          </a:p>
          <a:p>
            <a:pPr lvl="0" defTabSz="914400">
              <a:lnSpc>
                <a:spcPct val="130000"/>
              </a:lnSpc>
              <a:spcAft>
                <a:spcPts val="0"/>
              </a:spcAft>
              <a:defRPr/>
            </a:pPr>
            <a:endParaRPr lang="en-US" dirty="0" smtClean="0">
              <a:solidFill>
                <a:srgbClr val="34657F"/>
              </a:solidFill>
              <a:latin typeface="HelveticaNeueLT Std" pitchFamily="34" charset="0"/>
              <a:cs typeface="HelveticaNeueLT Std Med"/>
            </a:endParaRPr>
          </a:p>
          <a:p>
            <a:pPr lvl="0" defTabSz="914400">
              <a:lnSpc>
                <a:spcPct val="130000"/>
              </a:lnSpc>
              <a:spcAft>
                <a:spcPts val="0"/>
              </a:spcAft>
              <a:defRPr/>
            </a:pPr>
            <a:r>
              <a:rPr lang="en-US" dirty="0" smtClean="0">
                <a:solidFill>
                  <a:srgbClr val="34657F"/>
                </a:solidFill>
                <a:latin typeface="HelveticaNeueLT Std Med" pitchFamily="34" charset="0"/>
                <a:cs typeface="HelveticaNeueLT Std Med"/>
              </a:rPr>
              <a:t>Require Fewer Steps </a:t>
            </a:r>
          </a:p>
          <a:p>
            <a:pPr lvl="0" defTabSz="914400">
              <a:lnSpc>
                <a:spcPct val="130000"/>
              </a:lnSpc>
              <a:spcAft>
                <a:spcPts val="0"/>
              </a:spcAft>
              <a:defRPr/>
            </a:pPr>
            <a:r>
              <a:rPr lang="en-US" sz="1200" dirty="0" smtClean="0">
                <a:solidFill>
                  <a:srgbClr val="34657F"/>
                </a:solidFill>
                <a:latin typeface="HelveticaNeueLT Std" pitchFamily="34" charset="0"/>
                <a:cs typeface="HelveticaNeueLT Std Med"/>
              </a:rPr>
              <a:t>Fewer steps should be required to navigate. This will help customers more easily transact.</a:t>
            </a:r>
          </a:p>
          <a:p>
            <a:pPr lvl="0" defTabSz="914400">
              <a:lnSpc>
                <a:spcPct val="130000"/>
              </a:lnSpc>
              <a:spcAft>
                <a:spcPts val="0"/>
              </a:spcAft>
              <a:defRPr/>
            </a:pPr>
            <a:endParaRPr lang="en-US" dirty="0" smtClean="0">
              <a:solidFill>
                <a:srgbClr val="34657F"/>
              </a:solidFill>
              <a:latin typeface="HelveticaNeueLT Std" pitchFamily="34" charset="0"/>
              <a:cs typeface="HelveticaNeueLT Std Med"/>
            </a:endParaRPr>
          </a:p>
          <a:p>
            <a:pPr lvl="0" defTabSz="914400">
              <a:lnSpc>
                <a:spcPct val="130000"/>
              </a:lnSpc>
              <a:spcAft>
                <a:spcPts val="0"/>
              </a:spcAft>
              <a:defRPr/>
            </a:pPr>
            <a:r>
              <a:rPr lang="en-US" dirty="0" smtClean="0">
                <a:solidFill>
                  <a:srgbClr val="34657F"/>
                </a:solidFill>
                <a:latin typeface="HelveticaNeueLT Std Med" pitchFamily="34" charset="0"/>
                <a:cs typeface="HelveticaNeueLT Std Med"/>
              </a:rPr>
              <a:t>Come to Where I Am</a:t>
            </a:r>
          </a:p>
          <a:p>
            <a:pPr lvl="0" defTabSz="914400">
              <a:lnSpc>
                <a:spcPct val="130000"/>
              </a:lnSpc>
              <a:spcAft>
                <a:spcPts val="0"/>
              </a:spcAft>
              <a:defRPr/>
            </a:pPr>
            <a:r>
              <a:rPr lang="en-US" sz="1200" dirty="0" smtClean="0">
                <a:solidFill>
                  <a:srgbClr val="34657F"/>
                </a:solidFill>
                <a:latin typeface="HelveticaNeueLT Std" pitchFamily="34" charset="0"/>
                <a:cs typeface="HelveticaNeueLT Std Med"/>
              </a:rPr>
              <a:t>All mobile financial service providers need to better target their potential and existing customers if they want to ensure wider uptake of their services among poor women.</a:t>
            </a:r>
            <a:endParaRPr lang="en-US" sz="1200" dirty="0">
              <a:latin typeface="HelveticaNeueLT Std" pitchFamily="34" charset="0"/>
            </a:endParaRPr>
          </a:p>
        </p:txBody>
      </p:sp>
    </p:spTree>
    <p:extLst>
      <p:ext uri="{BB962C8B-B14F-4D97-AF65-F5344CB8AC3E}">
        <p14:creationId xmlns:p14="http://schemas.microsoft.com/office/powerpoint/2010/main" xmlns="" val="1083173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983216"/>
            <a:ext cx="8229600" cy="758877"/>
          </a:xfrm>
        </p:spPr>
        <p:txBody>
          <a:bodyPr/>
          <a:lstStyle/>
          <a:p>
            <a:pPr algn="ctr"/>
            <a:r>
              <a:rPr lang="en-US" dirty="0" smtClean="0"/>
              <a:t>Thank you.</a:t>
            </a:r>
            <a:endParaRPr lang="en-US" dirty="0"/>
          </a:p>
        </p:txBody>
      </p:sp>
      <p:pic>
        <p:nvPicPr>
          <p:cNvPr id="11" name="Picture 10" descr="GFI-logo.png"/>
          <p:cNvPicPr>
            <a:picLocks noChangeAspect="1"/>
          </p:cNvPicPr>
          <p:nvPr/>
        </p:nvPicPr>
        <p:blipFill>
          <a:blip r:embed="rId2" cstate="email"/>
          <a:stretch>
            <a:fillRect/>
          </a:stretch>
        </p:blipFill>
        <p:spPr>
          <a:xfrm>
            <a:off x="629270" y="2357800"/>
            <a:ext cx="2204881" cy="894581"/>
          </a:xfrm>
          <a:prstGeom prst="rect">
            <a:avLst/>
          </a:prstGeom>
        </p:spPr>
      </p:pic>
      <p:pic>
        <p:nvPicPr>
          <p:cNvPr id="12" name="Picture 11" descr="CKS Logo.jpg"/>
          <p:cNvPicPr>
            <a:picLocks noChangeAspect="1"/>
          </p:cNvPicPr>
          <p:nvPr/>
        </p:nvPicPr>
        <p:blipFill>
          <a:blip r:embed="rId3" cstate="email"/>
          <a:stretch>
            <a:fillRect/>
          </a:stretch>
        </p:blipFill>
        <p:spPr>
          <a:xfrm>
            <a:off x="6238296" y="2562077"/>
            <a:ext cx="2343212" cy="715660"/>
          </a:xfrm>
          <a:prstGeom prst="rect">
            <a:avLst/>
          </a:prstGeom>
        </p:spPr>
      </p:pic>
      <p:sp>
        <p:nvSpPr>
          <p:cNvPr id="13" name="TextBox 12"/>
          <p:cNvSpPr txBox="1">
            <a:spLocks noChangeArrowheads="1"/>
          </p:cNvSpPr>
          <p:nvPr/>
        </p:nvSpPr>
        <p:spPr bwMode="auto">
          <a:xfrm>
            <a:off x="580134" y="3385889"/>
            <a:ext cx="2296694" cy="461665"/>
          </a:xfrm>
          <a:prstGeom prst="rect">
            <a:avLst/>
          </a:prstGeom>
          <a:noFill/>
          <a:ln w="9525">
            <a:noFill/>
            <a:miter lim="800000"/>
            <a:headEnd/>
            <a:tailEnd/>
          </a:ln>
        </p:spPr>
        <p:txBody>
          <a:bodyPr wrap="square">
            <a:spAutoFit/>
          </a:bodyPr>
          <a:lstStyle/>
          <a:p>
            <a:pPr algn="ctr"/>
            <a:r>
              <a:rPr lang="en-US" sz="1200" b="1" dirty="0" smtClean="0">
                <a:solidFill>
                  <a:srgbClr val="34657F"/>
                </a:solidFill>
                <a:latin typeface="HelveticaNeueLT Std" pitchFamily="34" charset="0"/>
              </a:rPr>
              <a:t>Grameen Foundation India</a:t>
            </a:r>
          </a:p>
          <a:p>
            <a:pPr algn="ctr"/>
            <a:r>
              <a:rPr lang="en-US" sz="1200" dirty="0" err="1" smtClean="0">
                <a:solidFill>
                  <a:srgbClr val="34657F"/>
                </a:solidFill>
                <a:latin typeface="HelveticaNeueLT Std" pitchFamily="34" charset="0"/>
              </a:rPr>
              <a:t>Gurgaon</a:t>
            </a:r>
            <a:r>
              <a:rPr lang="en-US" sz="1200" dirty="0" smtClean="0">
                <a:solidFill>
                  <a:srgbClr val="34657F"/>
                </a:solidFill>
                <a:latin typeface="HelveticaNeueLT Std" pitchFamily="34" charset="0"/>
              </a:rPr>
              <a:t>, India</a:t>
            </a:r>
            <a:endParaRPr lang="en-US" sz="1200" b="1" dirty="0">
              <a:solidFill>
                <a:srgbClr val="34657F"/>
              </a:solidFill>
              <a:latin typeface="HelveticaNeueLT Std" pitchFamily="34" charset="0"/>
              <a:cs typeface="Arial" pitchFamily="34" charset="0"/>
            </a:endParaRPr>
          </a:p>
        </p:txBody>
      </p:sp>
      <p:sp>
        <p:nvSpPr>
          <p:cNvPr id="14" name="TextBox 13"/>
          <p:cNvSpPr txBox="1">
            <a:spLocks noChangeArrowheads="1"/>
          </p:cNvSpPr>
          <p:nvPr/>
        </p:nvSpPr>
        <p:spPr bwMode="auto">
          <a:xfrm>
            <a:off x="3525868" y="3385889"/>
            <a:ext cx="2076768" cy="461665"/>
          </a:xfrm>
          <a:prstGeom prst="rect">
            <a:avLst/>
          </a:prstGeom>
          <a:noFill/>
          <a:ln w="9525">
            <a:noFill/>
            <a:miter lim="800000"/>
            <a:headEnd/>
            <a:tailEnd/>
          </a:ln>
        </p:spPr>
        <p:txBody>
          <a:bodyPr wrap="square">
            <a:spAutoFit/>
          </a:bodyPr>
          <a:lstStyle/>
          <a:p>
            <a:pPr algn="ctr"/>
            <a:r>
              <a:rPr lang="en-US" sz="1200" b="1" dirty="0" smtClean="0">
                <a:solidFill>
                  <a:srgbClr val="34657F"/>
                </a:solidFill>
                <a:latin typeface="HelveticaNeueLT Std" pitchFamily="34" charset="0"/>
              </a:rPr>
              <a:t>Grameen Foundation</a:t>
            </a:r>
          </a:p>
          <a:p>
            <a:pPr algn="ctr"/>
            <a:r>
              <a:rPr lang="en-US" sz="1200" dirty="0" smtClean="0">
                <a:solidFill>
                  <a:srgbClr val="34657F"/>
                </a:solidFill>
                <a:latin typeface="HelveticaNeueLT Std" pitchFamily="34" charset="0"/>
              </a:rPr>
              <a:t>Washington , DC</a:t>
            </a:r>
            <a:endParaRPr lang="en-US" sz="1200" b="1" dirty="0">
              <a:solidFill>
                <a:srgbClr val="34657F"/>
              </a:solidFill>
              <a:latin typeface="HelveticaNeueLT Std" pitchFamily="34" charset="0"/>
              <a:cs typeface="Arial" pitchFamily="34" charset="0"/>
            </a:endParaRPr>
          </a:p>
        </p:txBody>
      </p:sp>
      <p:sp>
        <p:nvSpPr>
          <p:cNvPr id="16" name="TextBox 15"/>
          <p:cNvSpPr txBox="1">
            <a:spLocks noChangeArrowheads="1"/>
          </p:cNvSpPr>
          <p:nvPr/>
        </p:nvSpPr>
        <p:spPr bwMode="auto">
          <a:xfrm>
            <a:off x="6027498" y="3385889"/>
            <a:ext cx="2757622" cy="738664"/>
          </a:xfrm>
          <a:prstGeom prst="rect">
            <a:avLst/>
          </a:prstGeom>
          <a:noFill/>
          <a:ln w="9525">
            <a:noFill/>
            <a:miter lim="800000"/>
            <a:headEnd/>
            <a:tailEnd/>
          </a:ln>
        </p:spPr>
        <p:txBody>
          <a:bodyPr wrap="square">
            <a:spAutoFit/>
          </a:bodyPr>
          <a:lstStyle/>
          <a:p>
            <a:pPr algn="ctr"/>
            <a:r>
              <a:rPr lang="en-US" sz="1200" b="1" dirty="0" smtClean="0">
                <a:solidFill>
                  <a:srgbClr val="34657F"/>
                </a:solidFill>
                <a:latin typeface="HelveticaNeueLT Std" pitchFamily="34" charset="0"/>
              </a:rPr>
              <a:t>Center for Knowledge Societies</a:t>
            </a:r>
          </a:p>
          <a:p>
            <a:pPr algn="ctr"/>
            <a:r>
              <a:rPr lang="en-US" sz="1200" dirty="0" smtClean="0">
                <a:solidFill>
                  <a:srgbClr val="34657F"/>
                </a:solidFill>
                <a:latin typeface="HelveticaNeueLT Std" pitchFamily="34" charset="0"/>
              </a:rPr>
              <a:t>New Delhi, India</a:t>
            </a:r>
            <a:r>
              <a:rPr lang="en-US" sz="1200" b="1" dirty="0" smtClean="0">
                <a:solidFill>
                  <a:srgbClr val="34657F"/>
                </a:solidFill>
                <a:latin typeface="HelveticaNeueLT Std" pitchFamily="34" charset="0"/>
              </a:rPr>
              <a:t> </a:t>
            </a:r>
          </a:p>
          <a:p>
            <a:pPr algn="ctr"/>
            <a:endParaRPr lang="en-US" sz="1800" b="1" dirty="0">
              <a:solidFill>
                <a:srgbClr val="34657F"/>
              </a:solidFill>
              <a:latin typeface="HelveticaNeueLT Std" pitchFamily="34" charset="0"/>
              <a:cs typeface="Arial" pitchFamily="34" charset="0"/>
            </a:endParaRPr>
          </a:p>
        </p:txBody>
      </p:sp>
      <p:pic>
        <p:nvPicPr>
          <p:cNvPr id="9" name="Picture 2" descr="C:\Users\wneuheisel\Downloads\Grameen Foundation-PNG-Logo-Tagline.png"/>
          <p:cNvPicPr>
            <a:picLocks noChangeAspect="1" noChangeArrowheads="1"/>
          </p:cNvPicPr>
          <p:nvPr/>
        </p:nvPicPr>
        <p:blipFill>
          <a:blip r:embed="rId4"/>
          <a:srcRect/>
          <a:stretch>
            <a:fillRect/>
          </a:stretch>
        </p:blipFill>
        <p:spPr bwMode="auto">
          <a:xfrm>
            <a:off x="3421624" y="2262030"/>
            <a:ext cx="2284115" cy="1015707"/>
          </a:xfrm>
          <a:prstGeom prst="rect">
            <a:avLst/>
          </a:prstGeom>
          <a:noFill/>
        </p:spPr>
      </p:pic>
    </p:spTree>
    <p:extLst>
      <p:ext uri="{BB962C8B-B14F-4D97-AF65-F5344CB8AC3E}">
        <p14:creationId xmlns:p14="http://schemas.microsoft.com/office/powerpoint/2010/main" xmlns="" val="3062574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1C03404-D438-5B40-9987-C01C2453C0A2}" type="slidenum">
              <a:rPr lang="en-US" smtClean="0"/>
              <a:pPr/>
              <a:t>3</a:t>
            </a:fld>
            <a:endParaRPr lang="en-US"/>
          </a:p>
        </p:txBody>
      </p:sp>
      <p:sp>
        <p:nvSpPr>
          <p:cNvPr id="6" name="Date Placeholder 3"/>
          <p:cNvSpPr>
            <a:spLocks noGrp="1"/>
          </p:cNvSpPr>
          <p:nvPr>
            <p:ph type="dt" sz="half" idx="2"/>
          </p:nvPr>
        </p:nvSpPr>
        <p:spPr>
          <a:xfrm>
            <a:off x="5467048" y="6353561"/>
            <a:ext cx="2610152" cy="365125"/>
          </a:xfrm>
        </p:spPr>
        <p:txBody>
          <a:bodyPr/>
          <a:lstStyle/>
          <a:p>
            <a:r>
              <a:rPr lang="en-US" dirty="0"/>
              <a:t>Grameen Foundation  |   </a:t>
            </a:r>
            <a:r>
              <a:rPr lang="en-US" dirty="0" smtClean="0"/>
              <a:t>February 2014</a:t>
            </a:r>
            <a:endParaRPr lang="en-US" dirty="0"/>
          </a:p>
        </p:txBody>
      </p:sp>
      <p:sp>
        <p:nvSpPr>
          <p:cNvPr id="7" name="Content Placeholder 9"/>
          <p:cNvSpPr>
            <a:spLocks noGrp="1"/>
          </p:cNvSpPr>
          <p:nvPr>
            <p:ph idx="1"/>
          </p:nvPr>
        </p:nvSpPr>
        <p:spPr>
          <a:xfrm>
            <a:off x="457200" y="1126475"/>
            <a:ext cx="6410325" cy="5184754"/>
          </a:xfrm>
        </p:spPr>
        <p:txBody>
          <a:bodyPr>
            <a:normAutofit/>
          </a:bodyPr>
          <a:lstStyle/>
          <a:p>
            <a:pPr>
              <a:lnSpc>
                <a:spcPct val="135000"/>
              </a:lnSpc>
              <a:spcBef>
                <a:spcPts val="0"/>
              </a:spcBef>
              <a:spcAft>
                <a:spcPts val="1800"/>
              </a:spcAft>
            </a:pPr>
            <a:r>
              <a:rPr lang="en-US" sz="1400" dirty="0">
                <a:solidFill>
                  <a:srgbClr val="34657F"/>
                </a:solidFill>
                <a:cs typeface="HelveticaNeueLT Std Med"/>
              </a:rPr>
              <a:t>The goal of this research is to understand how mobile phone technology and its usability is impacting poor women’s ability to access and benefit from mobile financial services.  Many players assume that if a poor person owns a mobile phone, </a:t>
            </a:r>
            <a:r>
              <a:rPr lang="en-US" sz="1400" dirty="0" smtClean="0">
                <a:solidFill>
                  <a:srgbClr val="34657F"/>
                </a:solidFill>
                <a:cs typeface="HelveticaNeueLT Std Med"/>
              </a:rPr>
              <a:t>they are able </a:t>
            </a:r>
            <a:r>
              <a:rPr lang="en-US" sz="1400" dirty="0">
                <a:solidFill>
                  <a:srgbClr val="34657F"/>
                </a:solidFill>
                <a:cs typeface="HelveticaNeueLT Std Med"/>
              </a:rPr>
              <a:t>to use it. We believe that this is a faulty assumption, and believe that usability and “mobile phone literacy” are big issues that prevent poor women in particular from benefitting from mobile-enabled solutions. </a:t>
            </a:r>
            <a:r>
              <a:rPr lang="en-US" sz="1400" dirty="0" smtClean="0">
                <a:solidFill>
                  <a:srgbClr val="34657F"/>
                </a:solidFill>
              </a:rPr>
              <a:t>This study expands on the </a:t>
            </a:r>
            <a:r>
              <a:rPr lang="en-US" sz="1400" dirty="0" smtClean="0">
                <a:solidFill>
                  <a:srgbClr val="34657F"/>
                </a:solidFill>
                <a:hlinkClick r:id="rId2"/>
              </a:rPr>
              <a:t>‘</a:t>
            </a:r>
            <a:r>
              <a:rPr lang="en-US" sz="1400" dirty="0" smtClean="0">
                <a:solidFill>
                  <a:srgbClr val="34657F"/>
                </a:solidFill>
                <a:cs typeface="HelveticaNeueLT Std Med"/>
                <a:hlinkClick r:id="rId2"/>
              </a:rPr>
              <a:t>Women, Mobile Phones and Savings</a:t>
            </a:r>
            <a:r>
              <a:rPr lang="en-US" sz="1400" dirty="0" smtClean="0">
                <a:solidFill>
                  <a:srgbClr val="34657F"/>
                </a:solidFill>
                <a:cs typeface="HelveticaNeueLT Std Med"/>
              </a:rPr>
              <a:t>’ </a:t>
            </a:r>
            <a:r>
              <a:rPr lang="en-US" sz="1400" dirty="0" smtClean="0">
                <a:solidFill>
                  <a:srgbClr val="34657F"/>
                </a:solidFill>
              </a:rPr>
              <a:t>case study Grameen Foundation completed a year ago in India</a:t>
            </a:r>
            <a:r>
              <a:rPr lang="en-US" sz="1400" dirty="0" smtClean="0">
                <a:solidFill>
                  <a:srgbClr val="34657F"/>
                </a:solidFill>
                <a:cs typeface="HelveticaNeueLT Std Med"/>
              </a:rPr>
              <a:t>, which studied a 65-person sample size.</a:t>
            </a:r>
            <a:endParaRPr lang="en-US" sz="1400" dirty="0">
              <a:solidFill>
                <a:srgbClr val="34657F"/>
              </a:solidFill>
              <a:cs typeface="HelveticaNeueLT Std Med"/>
            </a:endParaRPr>
          </a:p>
          <a:p>
            <a:pPr>
              <a:lnSpc>
                <a:spcPct val="135000"/>
              </a:lnSpc>
              <a:spcBef>
                <a:spcPts val="0"/>
              </a:spcBef>
              <a:spcAft>
                <a:spcPts val="1800"/>
              </a:spcAft>
            </a:pPr>
            <a:r>
              <a:rPr lang="en-US" sz="1400" dirty="0"/>
              <a:t>Our intention is to demonstrate the specific challenges and </a:t>
            </a:r>
            <a:r>
              <a:rPr lang="en-US" sz="1400" dirty="0" smtClean="0"/>
              <a:t>constraints that women in particular </a:t>
            </a:r>
            <a:r>
              <a:rPr lang="en-US" sz="1400" dirty="0"/>
              <a:t>face </a:t>
            </a:r>
            <a:r>
              <a:rPr lang="en-US" sz="1400" dirty="0" smtClean="0"/>
              <a:t>while</a:t>
            </a:r>
            <a:r>
              <a:rPr lang="en-US" sz="1400" dirty="0" smtClean="0"/>
              <a:t> </a:t>
            </a:r>
            <a:r>
              <a:rPr lang="en-US" sz="1400" dirty="0" smtClean="0"/>
              <a:t>using </a:t>
            </a:r>
            <a:r>
              <a:rPr lang="en-US" sz="1400" dirty="0"/>
              <a:t>a mobile delivery channel for financial services. These findings will be used to influence commercial players (mobile money operators, banks, technology service providers, agent network managers) as well as back-end technology and hardware designers to address usability issues that are preventing poor women from benefitting from mobile financial </a:t>
            </a:r>
            <a:r>
              <a:rPr lang="en-US" sz="1400" dirty="0" smtClean="0"/>
              <a:t>services.</a:t>
            </a:r>
            <a:endParaRPr lang="en-US" sz="1400" dirty="0">
              <a:solidFill>
                <a:srgbClr val="34657F"/>
              </a:solidFill>
              <a:cs typeface="HelveticaNeueLT Std Med"/>
            </a:endParaRPr>
          </a:p>
        </p:txBody>
      </p:sp>
      <p:sp>
        <p:nvSpPr>
          <p:cNvPr id="8" name="Title 8"/>
          <p:cNvSpPr txBox="1">
            <a:spLocks/>
          </p:cNvSpPr>
          <p:nvPr/>
        </p:nvSpPr>
        <p:spPr>
          <a:xfrm>
            <a:off x="457200" y="274639"/>
            <a:ext cx="8229600" cy="616002"/>
          </a:xfrm>
          <a:prstGeom prst="rect">
            <a:avLst/>
          </a:prstGeom>
        </p:spPr>
        <p:txBody>
          <a:bodyPr vert="horz" lIns="0" tIns="0" rIns="0" bIns="0" rtlCol="0" anchor="t" anchorCtr="0">
            <a:normAutofit/>
          </a:bodyPr>
          <a:lstStyle>
            <a:lvl1pPr algn="l" defTabSz="457200" rtl="0" eaLnBrk="1" latinLnBrk="0" hangingPunct="1">
              <a:spcBef>
                <a:spcPct val="0"/>
              </a:spcBef>
              <a:buNone/>
              <a:defRPr sz="2400" b="0" i="0" kern="1200">
                <a:solidFill>
                  <a:schemeClr val="tx1"/>
                </a:solidFill>
                <a:latin typeface="Helvetica Neue Medium"/>
                <a:ea typeface="+mj-ea"/>
                <a:cs typeface="Helvetica Neue Medium"/>
              </a:defRPr>
            </a:lvl1pPr>
          </a:lstStyle>
          <a:p>
            <a:r>
              <a:rPr lang="en-US" dirty="0" smtClean="0">
                <a:latin typeface="HelveticaNeueLT Std Med" pitchFamily="34" charset="0"/>
                <a:cs typeface="HelveticaNeueLT Std Lt"/>
              </a:rPr>
              <a:t>Introduction</a:t>
            </a:r>
            <a:endParaRPr lang="en-US" dirty="0">
              <a:latin typeface="HelveticaNeueLT Std Med" pitchFamily="34" charset="0"/>
              <a:cs typeface="HelveticaNeueLT Std Lt"/>
            </a:endParaRPr>
          </a:p>
        </p:txBody>
      </p:sp>
      <p:cxnSp>
        <p:nvCxnSpPr>
          <p:cNvPr id="10" name="Straight Connector 9"/>
          <p:cNvCxnSpPr/>
          <p:nvPr/>
        </p:nvCxnSpPr>
        <p:spPr>
          <a:xfrm>
            <a:off x="457200" y="878429"/>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8813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126475"/>
            <a:ext cx="8229600" cy="1237405"/>
          </a:xfrm>
        </p:spPr>
        <p:txBody>
          <a:bodyPr/>
          <a:lstStyle/>
          <a:p>
            <a:r>
              <a:rPr lang="en-US" dirty="0" smtClean="0"/>
              <a:t>Location</a:t>
            </a:r>
            <a:endParaRPr lang="en-US" i="1" dirty="0"/>
          </a:p>
        </p:txBody>
      </p:sp>
      <p:sp>
        <p:nvSpPr>
          <p:cNvPr id="5" name="Slide Number Placeholder 4"/>
          <p:cNvSpPr>
            <a:spLocks noGrp="1"/>
          </p:cNvSpPr>
          <p:nvPr>
            <p:ph type="sldNum" sz="quarter" idx="12"/>
          </p:nvPr>
        </p:nvSpPr>
        <p:spPr/>
        <p:txBody>
          <a:bodyPr/>
          <a:lstStyle/>
          <a:p>
            <a:fld id="{81C03404-D438-5B40-9987-C01C2453C0A2}" type="slidenum">
              <a:rPr lang="en-US" smtClean="0"/>
              <a:pPr/>
              <a:t>4</a:t>
            </a:fld>
            <a:endParaRPr lang="en-US"/>
          </a:p>
        </p:txBody>
      </p:sp>
      <p:sp>
        <p:nvSpPr>
          <p:cNvPr id="19" name="Title 8"/>
          <p:cNvSpPr txBox="1">
            <a:spLocks/>
          </p:cNvSpPr>
          <p:nvPr/>
        </p:nvSpPr>
        <p:spPr>
          <a:xfrm>
            <a:off x="457200" y="274638"/>
            <a:ext cx="8229600" cy="603791"/>
          </a:xfrm>
          <a:prstGeom prst="rect">
            <a:avLst/>
          </a:prstGeom>
        </p:spPr>
        <p:txBody>
          <a:bodyPr vert="horz" lIns="0" tIns="0" rIns="0" bIns="0" rtlCol="0" anchor="t" anchorCtr="0">
            <a:normAutofit/>
          </a:bodyPr>
          <a:lstStyle>
            <a:lvl1pPr algn="l" defTabSz="457200" rtl="0" eaLnBrk="1" latinLnBrk="0" hangingPunct="1">
              <a:spcBef>
                <a:spcPct val="0"/>
              </a:spcBef>
              <a:buNone/>
              <a:defRPr sz="2400" b="0" i="0" kern="1200">
                <a:solidFill>
                  <a:schemeClr val="tx1"/>
                </a:solidFill>
                <a:latin typeface="Helvetica Neue Medium"/>
                <a:ea typeface="+mj-ea"/>
                <a:cs typeface="Helvetica Neue Medium"/>
              </a:defRPr>
            </a:lvl1pPr>
          </a:lstStyle>
          <a:p>
            <a:r>
              <a:rPr lang="en-US" dirty="0">
                <a:latin typeface="HelveticaNeueLT Std Med" pitchFamily="34" charset="0"/>
                <a:cs typeface="HelveticaNeueLT Std Lt"/>
              </a:rPr>
              <a:t>Introduction</a:t>
            </a:r>
          </a:p>
        </p:txBody>
      </p:sp>
      <p:sp>
        <p:nvSpPr>
          <p:cNvPr id="15" name="Date Placeholder 3"/>
          <p:cNvSpPr>
            <a:spLocks noGrp="1"/>
          </p:cNvSpPr>
          <p:nvPr>
            <p:ph type="dt" sz="half" idx="2"/>
          </p:nvPr>
        </p:nvSpPr>
        <p:spPr>
          <a:xfrm>
            <a:off x="5467048" y="6353561"/>
            <a:ext cx="2610152" cy="365125"/>
          </a:xfrm>
        </p:spPr>
        <p:txBody>
          <a:bodyPr/>
          <a:lstStyle/>
          <a:p>
            <a:r>
              <a:rPr lang="en-US" dirty="0"/>
              <a:t>Grameen Foundation  |   </a:t>
            </a:r>
            <a:r>
              <a:rPr lang="en-US" dirty="0" smtClean="0"/>
              <a:t>February 2014</a:t>
            </a:r>
            <a:endParaRPr lang="en-US" dirty="0"/>
          </a:p>
        </p:txBody>
      </p:sp>
      <p:sp>
        <p:nvSpPr>
          <p:cNvPr id="25" name="Content Placeholder 9"/>
          <p:cNvSpPr>
            <a:spLocks noGrp="1"/>
          </p:cNvSpPr>
          <p:nvPr>
            <p:ph idx="1"/>
          </p:nvPr>
        </p:nvSpPr>
        <p:spPr>
          <a:xfrm>
            <a:off x="457201" y="1598476"/>
            <a:ext cx="3739847" cy="3440423"/>
          </a:xfrm>
        </p:spPr>
        <p:txBody>
          <a:bodyPr>
            <a:normAutofit/>
          </a:bodyPr>
          <a:lstStyle/>
          <a:p>
            <a:pPr>
              <a:lnSpc>
                <a:spcPct val="120000"/>
              </a:lnSpc>
            </a:pPr>
            <a:r>
              <a:rPr lang="en-US" sz="1400" dirty="0">
                <a:solidFill>
                  <a:srgbClr val="34657F"/>
                </a:solidFill>
                <a:cs typeface="HelveticaNeueLT Std Med"/>
              </a:rPr>
              <a:t>In India, CKS conducted research in rural areas around the district of </a:t>
            </a:r>
            <a:r>
              <a:rPr lang="en-US" sz="1400" dirty="0" err="1">
                <a:solidFill>
                  <a:srgbClr val="34657F"/>
                </a:solidFill>
                <a:cs typeface="HelveticaNeueLT Std Med"/>
              </a:rPr>
              <a:t>Jaunpur</a:t>
            </a:r>
            <a:r>
              <a:rPr lang="en-US" sz="1400" dirty="0">
                <a:solidFill>
                  <a:srgbClr val="34657F"/>
                </a:solidFill>
                <a:cs typeface="HelveticaNeueLT Std Med"/>
              </a:rPr>
              <a:t> in Eastern Uttar Pradesh, </a:t>
            </a:r>
            <a:r>
              <a:rPr lang="en-US" sz="1400" dirty="0" smtClean="0">
                <a:solidFill>
                  <a:srgbClr val="34657F"/>
                </a:solidFill>
                <a:cs typeface="HelveticaNeueLT Std Med"/>
              </a:rPr>
              <a:t>an area where </a:t>
            </a:r>
            <a:r>
              <a:rPr lang="en-US" sz="1400" dirty="0">
                <a:solidFill>
                  <a:srgbClr val="34657F"/>
                </a:solidFill>
                <a:cs typeface="HelveticaNeueLT Std Med"/>
              </a:rPr>
              <a:t>all three of the mobile financial services we targeted (</a:t>
            </a:r>
            <a:r>
              <a:rPr lang="en-US" sz="1400" dirty="0" err="1">
                <a:solidFill>
                  <a:srgbClr val="34657F"/>
                </a:solidFill>
                <a:cs typeface="HelveticaNeueLT Std Med"/>
              </a:rPr>
              <a:t>Eko</a:t>
            </a:r>
            <a:r>
              <a:rPr lang="en-US" sz="1400" dirty="0">
                <a:solidFill>
                  <a:srgbClr val="34657F"/>
                </a:solidFill>
                <a:cs typeface="HelveticaNeueLT Std Med"/>
              </a:rPr>
              <a:t>, </a:t>
            </a:r>
            <a:r>
              <a:rPr lang="en-US" sz="1400" dirty="0" err="1">
                <a:solidFill>
                  <a:srgbClr val="34657F"/>
                </a:solidFill>
                <a:cs typeface="HelveticaNeueLT Std Med"/>
              </a:rPr>
              <a:t>Airtel</a:t>
            </a:r>
            <a:r>
              <a:rPr lang="en-US" sz="1400" dirty="0">
                <a:solidFill>
                  <a:srgbClr val="34657F"/>
                </a:solidFill>
                <a:cs typeface="HelveticaNeueLT Std Med"/>
              </a:rPr>
              <a:t> Money and Vodafone M-</a:t>
            </a:r>
            <a:r>
              <a:rPr lang="en-US" sz="1400" dirty="0" err="1">
                <a:solidFill>
                  <a:srgbClr val="34657F"/>
                </a:solidFill>
                <a:cs typeface="HelveticaNeueLT Std Med"/>
              </a:rPr>
              <a:t>Pesa</a:t>
            </a:r>
            <a:r>
              <a:rPr lang="en-US" sz="1400" dirty="0">
                <a:solidFill>
                  <a:srgbClr val="34657F"/>
                </a:solidFill>
                <a:cs typeface="HelveticaNeueLT Std Med"/>
              </a:rPr>
              <a:t>) are </a:t>
            </a:r>
            <a:r>
              <a:rPr lang="en-US" sz="1400" dirty="0" smtClean="0">
                <a:solidFill>
                  <a:srgbClr val="34657F"/>
                </a:solidFill>
                <a:cs typeface="HelveticaNeueLT Std Med"/>
              </a:rPr>
              <a:t>available. </a:t>
            </a:r>
            <a:endParaRPr lang="en-US" sz="1400" dirty="0" smtClean="0"/>
          </a:p>
        </p:txBody>
      </p:sp>
      <p:cxnSp>
        <p:nvCxnSpPr>
          <p:cNvPr id="11" name="Straight Connector 10"/>
          <p:cNvCxnSpPr/>
          <p:nvPr/>
        </p:nvCxnSpPr>
        <p:spPr>
          <a:xfrm>
            <a:off x="457200" y="878429"/>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3" name="Picture 2" descr="India Map.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32837" y="1084546"/>
            <a:ext cx="3462421" cy="4474775"/>
          </a:xfrm>
          <a:prstGeom prst="rect">
            <a:avLst/>
          </a:prstGeom>
        </p:spPr>
      </p:pic>
    </p:spTree>
    <p:extLst>
      <p:ext uri="{BB962C8B-B14F-4D97-AF65-F5344CB8AC3E}">
        <p14:creationId xmlns:p14="http://schemas.microsoft.com/office/powerpoint/2010/main" xmlns="" val="2615748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woman with bike.JPG"/>
          <p:cNvPicPr>
            <a:picLocks noChangeAspect="1"/>
          </p:cNvPicPr>
          <p:nvPr/>
        </p:nvPicPr>
        <p:blipFill rotWithShape="1">
          <a:blip r:embed="rId2" cstate="email"/>
          <a:srcRect r="8400" b="5493"/>
          <a:stretch/>
        </p:blipFill>
        <p:spPr>
          <a:xfrm>
            <a:off x="5988076" y="2273996"/>
            <a:ext cx="2439932" cy="1678245"/>
          </a:xfrm>
          <a:prstGeom prst="rect">
            <a:avLst/>
          </a:prstGeom>
        </p:spPr>
      </p:pic>
      <p:pic>
        <p:nvPicPr>
          <p:cNvPr id="18" name="Picture 17" descr="Women_in_Line.jpg"/>
          <p:cNvPicPr>
            <a:picLocks noChangeAspect="1"/>
          </p:cNvPicPr>
          <p:nvPr/>
        </p:nvPicPr>
        <p:blipFill rotWithShape="1">
          <a:blip r:embed="rId3" cstate="email"/>
          <a:srcRect t="13485" r="4541" b="10946"/>
          <a:stretch/>
        </p:blipFill>
        <p:spPr>
          <a:xfrm>
            <a:off x="457199" y="2273996"/>
            <a:ext cx="2550696" cy="1678245"/>
          </a:xfrm>
          <a:prstGeom prst="rect">
            <a:avLst/>
          </a:prstGeom>
        </p:spPr>
      </p:pic>
      <p:sp>
        <p:nvSpPr>
          <p:cNvPr id="10" name="Content Placeholder 9"/>
          <p:cNvSpPr>
            <a:spLocks noGrp="1"/>
          </p:cNvSpPr>
          <p:nvPr>
            <p:ph idx="1"/>
          </p:nvPr>
        </p:nvSpPr>
        <p:spPr>
          <a:xfrm>
            <a:off x="457200" y="1184546"/>
            <a:ext cx="8229600" cy="1237405"/>
          </a:xfrm>
        </p:spPr>
        <p:txBody>
          <a:bodyPr/>
          <a:lstStyle/>
          <a:p>
            <a:r>
              <a:rPr lang="en-US" dirty="0" smtClean="0"/>
              <a:t>Methods</a:t>
            </a:r>
            <a:endParaRPr lang="en-US" i="1" dirty="0"/>
          </a:p>
        </p:txBody>
      </p:sp>
      <p:pic>
        <p:nvPicPr>
          <p:cNvPr id="4" name="Picture 3" descr="Screen Shot 2013-12-08 at 6.53.31 PM.png"/>
          <p:cNvPicPr>
            <a:picLocks noChangeAspect="1"/>
          </p:cNvPicPr>
          <p:nvPr/>
        </p:nvPicPr>
        <p:blipFill rotWithShape="1">
          <a:blip r:embed="rId4" cstate="screen">
            <a:extLst>
              <a:ext uri="{BEBA8EAE-BF5A-486C-A8C5-ECC9F3942E4B}">
                <a14:imgProps xmlns:a14="http://schemas.microsoft.com/office/drawing/2010/main" xmlns="">
                  <a14:imgLayer r:embed="rId5">
                    <a14:imgEffect>
                      <a14:sharpenSoften amount="50000"/>
                    </a14:imgEffect>
                    <a14:imgEffect>
                      <a14:brightnessContrast bright="20000" contrast="20000"/>
                    </a14:imgEffect>
                  </a14:imgLayer>
                </a14:imgProps>
              </a:ext>
              <a:ext uri="{28A0092B-C50C-407E-A947-70E740481C1C}">
                <a14:useLocalDpi xmlns:a14="http://schemas.microsoft.com/office/drawing/2010/main" xmlns=""/>
              </a:ext>
            </a:extLst>
          </a:blip>
          <a:srcRect r="3696" b="-9170"/>
          <a:stretch/>
        </p:blipFill>
        <p:spPr>
          <a:xfrm>
            <a:off x="3216313" y="2273649"/>
            <a:ext cx="2573285" cy="1832894"/>
          </a:xfrm>
          <a:prstGeom prst="rect">
            <a:avLst/>
          </a:prstGeom>
        </p:spPr>
      </p:pic>
      <p:sp>
        <p:nvSpPr>
          <p:cNvPr id="14" name="Content Placeholder 10"/>
          <p:cNvSpPr>
            <a:spLocks noGrp="1"/>
          </p:cNvSpPr>
          <p:nvPr>
            <p:ph idx="16"/>
          </p:nvPr>
        </p:nvSpPr>
        <p:spPr>
          <a:xfrm>
            <a:off x="3235253" y="4093558"/>
            <a:ext cx="2554346" cy="2117462"/>
          </a:xfrm>
        </p:spPr>
        <p:txBody>
          <a:bodyPr>
            <a:noAutofit/>
          </a:bodyPr>
          <a:lstStyle/>
          <a:p>
            <a:pPr>
              <a:lnSpc>
                <a:spcPct val="120000"/>
              </a:lnSpc>
              <a:spcBef>
                <a:spcPts val="288"/>
              </a:spcBef>
            </a:pPr>
            <a:r>
              <a:rPr lang="en-US" sz="1400" dirty="0" smtClean="0">
                <a:solidFill>
                  <a:srgbClr val="34657F"/>
                </a:solidFill>
                <a:latin typeface="HelveticaNeueLT Std Med"/>
                <a:cs typeface="HelveticaNeueLT Std Med"/>
              </a:rPr>
              <a:t>Facilitated Usability Sessions</a:t>
            </a:r>
          </a:p>
          <a:p>
            <a:pPr>
              <a:lnSpc>
                <a:spcPct val="120000"/>
              </a:lnSpc>
              <a:spcBef>
                <a:spcPts val="288"/>
              </a:spcBef>
            </a:pPr>
            <a:r>
              <a:rPr lang="en-US" sz="1400" dirty="0" smtClean="0">
                <a:solidFill>
                  <a:srgbClr val="34657F"/>
                </a:solidFill>
              </a:rPr>
              <a:t>We facilitated discovery and task based usability sessions with 12 current and potential users on the interfaces including 8 women and 4 men.</a:t>
            </a:r>
            <a:endParaRPr lang="en-US" sz="1400" dirty="0">
              <a:solidFill>
                <a:srgbClr val="34657F"/>
              </a:solidFill>
            </a:endParaRPr>
          </a:p>
        </p:txBody>
      </p:sp>
      <p:sp>
        <p:nvSpPr>
          <p:cNvPr id="5" name="Slide Number Placeholder 4"/>
          <p:cNvSpPr>
            <a:spLocks noGrp="1"/>
          </p:cNvSpPr>
          <p:nvPr>
            <p:ph type="sldNum" sz="quarter" idx="12"/>
          </p:nvPr>
        </p:nvSpPr>
        <p:spPr/>
        <p:txBody>
          <a:bodyPr/>
          <a:lstStyle/>
          <a:p>
            <a:fld id="{81C03404-D438-5B40-9987-C01C2453C0A2}" type="slidenum">
              <a:rPr lang="en-US" smtClean="0"/>
              <a:pPr/>
              <a:t>5</a:t>
            </a:fld>
            <a:endParaRPr lang="en-US"/>
          </a:p>
        </p:txBody>
      </p:sp>
      <p:sp>
        <p:nvSpPr>
          <p:cNvPr id="19" name="Title 8"/>
          <p:cNvSpPr txBox="1">
            <a:spLocks/>
          </p:cNvSpPr>
          <p:nvPr/>
        </p:nvSpPr>
        <p:spPr>
          <a:xfrm>
            <a:off x="457200" y="274639"/>
            <a:ext cx="8229600" cy="616002"/>
          </a:xfrm>
          <a:prstGeom prst="rect">
            <a:avLst/>
          </a:prstGeom>
        </p:spPr>
        <p:txBody>
          <a:bodyPr vert="horz" lIns="0" tIns="0" rIns="0" bIns="0" rtlCol="0" anchor="t" anchorCtr="0">
            <a:normAutofit/>
          </a:bodyPr>
          <a:lstStyle>
            <a:lvl1pPr algn="l" defTabSz="457200" rtl="0" eaLnBrk="1" latinLnBrk="0" hangingPunct="1">
              <a:spcBef>
                <a:spcPct val="0"/>
              </a:spcBef>
              <a:buNone/>
              <a:defRPr sz="2400" b="0" i="0" kern="1200">
                <a:solidFill>
                  <a:schemeClr val="tx1"/>
                </a:solidFill>
                <a:latin typeface="Helvetica Neue Medium"/>
                <a:ea typeface="+mj-ea"/>
                <a:cs typeface="Helvetica Neue Medium"/>
              </a:defRPr>
            </a:lvl1pPr>
          </a:lstStyle>
          <a:p>
            <a:r>
              <a:rPr lang="en-US" dirty="0">
                <a:latin typeface="HelveticaNeueLT Std Med" pitchFamily="34" charset="0"/>
                <a:cs typeface="HelveticaNeueLT Std Lt"/>
              </a:rPr>
              <a:t>Introduction</a:t>
            </a:r>
          </a:p>
        </p:txBody>
      </p:sp>
      <p:sp>
        <p:nvSpPr>
          <p:cNvPr id="15" name="Date Placeholder 3"/>
          <p:cNvSpPr>
            <a:spLocks noGrp="1"/>
          </p:cNvSpPr>
          <p:nvPr>
            <p:ph type="dt" sz="half" idx="2"/>
          </p:nvPr>
        </p:nvSpPr>
        <p:spPr>
          <a:xfrm>
            <a:off x="5467048" y="6353561"/>
            <a:ext cx="2610152" cy="365125"/>
          </a:xfrm>
        </p:spPr>
        <p:txBody>
          <a:bodyPr/>
          <a:lstStyle/>
          <a:p>
            <a:r>
              <a:rPr lang="en-US" dirty="0"/>
              <a:t>Grameen Foundation  |   </a:t>
            </a:r>
            <a:r>
              <a:rPr lang="en-US" dirty="0" smtClean="0"/>
              <a:t>February 2014</a:t>
            </a:r>
            <a:endParaRPr lang="en-US" dirty="0"/>
          </a:p>
        </p:txBody>
      </p:sp>
      <p:sp>
        <p:nvSpPr>
          <p:cNvPr id="25" name="Content Placeholder 9"/>
          <p:cNvSpPr>
            <a:spLocks noGrp="1"/>
          </p:cNvSpPr>
          <p:nvPr>
            <p:ph idx="1"/>
          </p:nvPr>
        </p:nvSpPr>
        <p:spPr>
          <a:xfrm>
            <a:off x="457201" y="1571587"/>
            <a:ext cx="5332397" cy="516006"/>
          </a:xfrm>
        </p:spPr>
        <p:txBody>
          <a:bodyPr>
            <a:normAutofit/>
          </a:bodyPr>
          <a:lstStyle/>
          <a:p>
            <a:r>
              <a:rPr lang="en-US" sz="1400" dirty="0" smtClean="0"/>
              <a:t>We conducted qualitative research using a variety of methods:</a:t>
            </a:r>
          </a:p>
        </p:txBody>
      </p:sp>
      <p:sp>
        <p:nvSpPr>
          <p:cNvPr id="12" name="Content Placeholder 10"/>
          <p:cNvSpPr>
            <a:spLocks noGrp="1"/>
          </p:cNvSpPr>
          <p:nvPr>
            <p:ph idx="16"/>
          </p:nvPr>
        </p:nvSpPr>
        <p:spPr>
          <a:xfrm>
            <a:off x="457200" y="4093557"/>
            <a:ext cx="2550695" cy="2117463"/>
          </a:xfrm>
        </p:spPr>
        <p:txBody>
          <a:bodyPr>
            <a:noAutofit/>
          </a:bodyPr>
          <a:lstStyle/>
          <a:p>
            <a:pPr>
              <a:lnSpc>
                <a:spcPct val="120000"/>
              </a:lnSpc>
              <a:spcBef>
                <a:spcPts val="288"/>
              </a:spcBef>
            </a:pPr>
            <a:r>
              <a:rPr lang="en-US" sz="1400" dirty="0" smtClean="0">
                <a:solidFill>
                  <a:schemeClr val="tx1"/>
                </a:solidFill>
                <a:latin typeface="HelveticaNeueLT Std Med"/>
                <a:cs typeface="HelveticaNeueLT Std Med"/>
              </a:rPr>
              <a:t>Contextual Interviews</a:t>
            </a:r>
            <a:endParaRPr lang="en-US" sz="1400" dirty="0">
              <a:solidFill>
                <a:schemeClr val="tx1"/>
              </a:solidFill>
            </a:endParaRPr>
          </a:p>
          <a:p>
            <a:pPr>
              <a:lnSpc>
                <a:spcPct val="120000"/>
              </a:lnSpc>
              <a:spcBef>
                <a:spcPts val="288"/>
              </a:spcBef>
            </a:pPr>
            <a:r>
              <a:rPr lang="en-US" sz="1400" dirty="0" smtClean="0">
                <a:solidFill>
                  <a:schemeClr val="tx1"/>
                </a:solidFill>
              </a:rPr>
              <a:t>We interviewed 15 people including current customers, potential customers and mobile financial services agents.</a:t>
            </a:r>
            <a:endParaRPr lang="en-US" sz="1400" dirty="0">
              <a:solidFill>
                <a:schemeClr val="tx1"/>
              </a:solidFill>
            </a:endParaRPr>
          </a:p>
        </p:txBody>
      </p:sp>
      <p:sp>
        <p:nvSpPr>
          <p:cNvPr id="17" name="Content Placeholder 10"/>
          <p:cNvSpPr>
            <a:spLocks noGrp="1"/>
          </p:cNvSpPr>
          <p:nvPr>
            <p:ph idx="16"/>
          </p:nvPr>
        </p:nvSpPr>
        <p:spPr>
          <a:xfrm>
            <a:off x="5988076" y="4093557"/>
            <a:ext cx="2583754" cy="831012"/>
          </a:xfrm>
        </p:spPr>
        <p:txBody>
          <a:bodyPr>
            <a:noAutofit/>
          </a:bodyPr>
          <a:lstStyle/>
          <a:p>
            <a:pPr>
              <a:lnSpc>
                <a:spcPct val="120000"/>
              </a:lnSpc>
              <a:spcBef>
                <a:spcPts val="288"/>
              </a:spcBef>
            </a:pPr>
            <a:r>
              <a:rPr lang="en-US" sz="1400" dirty="0" smtClean="0">
                <a:solidFill>
                  <a:srgbClr val="34657F"/>
                </a:solidFill>
                <a:latin typeface="HelveticaNeueLT Std Med"/>
                <a:cs typeface="HelveticaNeueLT Std Med"/>
              </a:rPr>
              <a:t>Observation</a:t>
            </a:r>
          </a:p>
          <a:p>
            <a:pPr>
              <a:lnSpc>
                <a:spcPct val="120000"/>
              </a:lnSpc>
              <a:spcBef>
                <a:spcPts val="288"/>
              </a:spcBef>
            </a:pPr>
            <a:r>
              <a:rPr lang="en-US" sz="1400" dirty="0" smtClean="0">
                <a:solidFill>
                  <a:srgbClr val="34657F"/>
                </a:solidFill>
              </a:rPr>
              <a:t>We observed 3 mobile service agent centers.</a:t>
            </a:r>
            <a:endParaRPr lang="en-US" sz="1400" dirty="0">
              <a:solidFill>
                <a:srgbClr val="34657F"/>
              </a:solidFill>
            </a:endParaRPr>
          </a:p>
        </p:txBody>
      </p:sp>
      <p:cxnSp>
        <p:nvCxnSpPr>
          <p:cNvPr id="20" name="Straight Connector 19"/>
          <p:cNvCxnSpPr/>
          <p:nvPr/>
        </p:nvCxnSpPr>
        <p:spPr>
          <a:xfrm>
            <a:off x="457200" y="878429"/>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23458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1C03404-D438-5B40-9987-C01C2453C0A2}" type="slidenum">
              <a:rPr lang="en-US" smtClean="0"/>
              <a:pPr/>
              <a:t>6</a:t>
            </a:fld>
            <a:endParaRPr lang="en-US"/>
          </a:p>
        </p:txBody>
      </p:sp>
      <p:sp>
        <p:nvSpPr>
          <p:cNvPr id="6" name="Date Placeholder 3"/>
          <p:cNvSpPr>
            <a:spLocks noGrp="1"/>
          </p:cNvSpPr>
          <p:nvPr>
            <p:ph type="dt" sz="half" idx="2"/>
          </p:nvPr>
        </p:nvSpPr>
        <p:spPr>
          <a:xfrm>
            <a:off x="5467048" y="6353561"/>
            <a:ext cx="2610152" cy="365125"/>
          </a:xfrm>
        </p:spPr>
        <p:txBody>
          <a:bodyPr/>
          <a:lstStyle/>
          <a:p>
            <a:r>
              <a:rPr lang="en-US" dirty="0"/>
              <a:t>Grameen Foundation  |   </a:t>
            </a:r>
            <a:r>
              <a:rPr lang="en-US" dirty="0" smtClean="0"/>
              <a:t>February 2014</a:t>
            </a:r>
            <a:endParaRPr lang="en-US" dirty="0"/>
          </a:p>
        </p:txBody>
      </p:sp>
      <p:sp>
        <p:nvSpPr>
          <p:cNvPr id="7" name="Content Placeholder 9"/>
          <p:cNvSpPr>
            <a:spLocks noGrp="1"/>
          </p:cNvSpPr>
          <p:nvPr>
            <p:ph idx="1"/>
          </p:nvPr>
        </p:nvSpPr>
        <p:spPr>
          <a:xfrm>
            <a:off x="457200" y="1126475"/>
            <a:ext cx="8229599" cy="5184754"/>
          </a:xfrm>
        </p:spPr>
        <p:txBody>
          <a:bodyPr>
            <a:normAutofit/>
          </a:bodyPr>
          <a:lstStyle/>
          <a:p>
            <a:pPr marL="342900" indent="-342900" defTabSz="914400">
              <a:spcAft>
                <a:spcPts val="0"/>
              </a:spcAft>
              <a:buFont typeface="Arial" pitchFamily="34" charset="0"/>
              <a:buAutoNum type="arabicPeriod"/>
              <a:defRPr/>
            </a:pPr>
            <a:r>
              <a:rPr lang="en-US" sz="1600" dirty="0">
                <a:solidFill>
                  <a:srgbClr val="34657F"/>
                </a:solidFill>
                <a:cs typeface="HelveticaNeueLT Std Med"/>
              </a:rPr>
              <a:t>Rural women are stuck at home tending to domestic duties and remain unaware of services available to them</a:t>
            </a:r>
            <a:r>
              <a:rPr lang="en-US" sz="1600" dirty="0" smtClean="0">
                <a:solidFill>
                  <a:srgbClr val="34657F"/>
                </a:solidFill>
                <a:cs typeface="HelveticaNeueLT Std Med"/>
              </a:rPr>
              <a:t>.</a:t>
            </a:r>
          </a:p>
          <a:p>
            <a:pPr marL="342900" indent="-342900" defTabSz="914400">
              <a:spcAft>
                <a:spcPts val="0"/>
              </a:spcAft>
              <a:buFont typeface="Arial" pitchFamily="34" charset="0"/>
              <a:buAutoNum type="arabicPeriod"/>
              <a:defRPr/>
            </a:pPr>
            <a:endParaRPr lang="en-US" sz="1600" dirty="0">
              <a:solidFill>
                <a:srgbClr val="34657F"/>
              </a:solidFill>
              <a:cs typeface="HelveticaNeueLT Std Med"/>
            </a:endParaRPr>
          </a:p>
          <a:p>
            <a:pPr marL="342900" lvl="0" indent="-342900" defTabSz="914400">
              <a:spcAft>
                <a:spcPts val="0"/>
              </a:spcAft>
              <a:buFont typeface="Arial" pitchFamily="34" charset="0"/>
              <a:buAutoNum type="arabicPeriod"/>
              <a:defRPr/>
            </a:pPr>
            <a:r>
              <a:rPr lang="en-US" sz="1600" dirty="0" smtClean="0">
                <a:solidFill>
                  <a:srgbClr val="34657F"/>
                </a:solidFill>
                <a:cs typeface="HelveticaNeueLT Std Med"/>
              </a:rPr>
              <a:t>Many women do not own or have access to phones. Those that do, have low </a:t>
            </a:r>
            <a:r>
              <a:rPr lang="en-US" sz="1600" dirty="0">
                <a:solidFill>
                  <a:srgbClr val="34657F"/>
                </a:solidFill>
                <a:cs typeface="HelveticaNeueLT Std Med"/>
              </a:rPr>
              <a:t>comfort with </a:t>
            </a:r>
            <a:r>
              <a:rPr lang="en-US" sz="1600" dirty="0" smtClean="0">
                <a:solidFill>
                  <a:srgbClr val="34657F"/>
                </a:solidFill>
                <a:cs typeface="HelveticaNeueLT Std Med"/>
              </a:rPr>
              <a:t>using them. </a:t>
            </a:r>
          </a:p>
          <a:p>
            <a:pPr marL="342900" lvl="0" indent="-342900">
              <a:spcBef>
                <a:spcPts val="2000"/>
              </a:spcBef>
              <a:buFont typeface="Arial" pitchFamily="34" charset="0"/>
              <a:buAutoNum type="arabicPeriod"/>
            </a:pPr>
            <a:r>
              <a:rPr lang="en-US" sz="1600" dirty="0" smtClean="0">
                <a:solidFill>
                  <a:srgbClr val="34657F"/>
                </a:solidFill>
                <a:cs typeface="HelveticaNeueLT Std Med"/>
              </a:rPr>
              <a:t>For </a:t>
            </a:r>
            <a:r>
              <a:rPr lang="en-US" sz="1600" dirty="0">
                <a:solidFill>
                  <a:srgbClr val="34657F"/>
                </a:solidFill>
                <a:cs typeface="HelveticaNeueLT Std Med"/>
              </a:rPr>
              <a:t>women, assisted transactions are here to stay (at least for a generation) and there is no incentive to become an independent user</a:t>
            </a:r>
            <a:r>
              <a:rPr lang="en-US" sz="1600" dirty="0" smtClean="0">
                <a:solidFill>
                  <a:srgbClr val="34657F"/>
                </a:solidFill>
                <a:cs typeface="HelveticaNeueLT Std Med"/>
              </a:rPr>
              <a:t>.</a:t>
            </a:r>
          </a:p>
          <a:p>
            <a:pPr marL="342900" indent="-342900">
              <a:spcBef>
                <a:spcPts val="2000"/>
              </a:spcBef>
              <a:buFont typeface="Arial" pitchFamily="34" charset="0"/>
              <a:buAutoNum type="arabicPeriod"/>
            </a:pPr>
            <a:r>
              <a:rPr lang="en-US" sz="1600" dirty="0">
                <a:solidFill>
                  <a:srgbClr val="34657F"/>
                </a:solidFill>
                <a:cs typeface="HelveticaNeueLT Std Med"/>
              </a:rPr>
              <a:t>Women outsource, often sending their children and husbands to the agent to transact for them</a:t>
            </a:r>
            <a:r>
              <a:rPr lang="en-US" sz="1600" dirty="0" smtClean="0">
                <a:solidFill>
                  <a:srgbClr val="34657F"/>
                </a:solidFill>
                <a:cs typeface="HelveticaNeueLT Std Med"/>
              </a:rPr>
              <a:t>.</a:t>
            </a:r>
            <a:endParaRPr lang="en-US" sz="1600" dirty="0">
              <a:solidFill>
                <a:srgbClr val="34657F"/>
              </a:solidFill>
              <a:cs typeface="HelveticaNeueLT Std Med"/>
            </a:endParaRPr>
          </a:p>
          <a:p>
            <a:pPr marL="342900" lvl="0" indent="-342900">
              <a:spcBef>
                <a:spcPts val="2000"/>
              </a:spcBef>
              <a:buFont typeface="Arial" pitchFamily="34" charset="0"/>
              <a:buAutoNum type="arabicPeriod"/>
            </a:pPr>
            <a:r>
              <a:rPr lang="en-US" sz="1600" dirty="0" smtClean="0">
                <a:solidFill>
                  <a:srgbClr val="34657F"/>
                </a:solidFill>
                <a:cs typeface="HelveticaNeueLT Std Med"/>
              </a:rPr>
              <a:t>The user-interfaces use confusing terminology and are </a:t>
            </a:r>
            <a:r>
              <a:rPr lang="en-US" sz="1600" dirty="0">
                <a:solidFill>
                  <a:srgbClr val="34657F"/>
                </a:solidFill>
                <a:cs typeface="HelveticaNeueLT Std Med"/>
              </a:rPr>
              <a:t>not offered in local </a:t>
            </a:r>
            <a:r>
              <a:rPr lang="en-US" sz="1600" dirty="0" smtClean="0">
                <a:solidFill>
                  <a:srgbClr val="34657F"/>
                </a:solidFill>
                <a:cs typeface="HelveticaNeueLT Std Med"/>
              </a:rPr>
              <a:t>dialects. </a:t>
            </a:r>
            <a:endParaRPr lang="en-US" sz="1600" dirty="0">
              <a:solidFill>
                <a:srgbClr val="34657F"/>
              </a:solidFill>
              <a:cs typeface="HelveticaNeueLT Std Med"/>
            </a:endParaRPr>
          </a:p>
          <a:p>
            <a:pPr marL="342900" lvl="0" indent="-342900">
              <a:spcBef>
                <a:spcPts val="2000"/>
              </a:spcBef>
              <a:buFont typeface="Arial" pitchFamily="34" charset="0"/>
              <a:buAutoNum type="arabicPeriod"/>
            </a:pPr>
            <a:r>
              <a:rPr lang="en-US" sz="1600" dirty="0" smtClean="0">
                <a:solidFill>
                  <a:srgbClr val="34657F"/>
                </a:solidFill>
                <a:cs typeface="HelveticaNeueLT Std Med"/>
              </a:rPr>
              <a:t>These services require up to 16 steps </a:t>
            </a:r>
            <a:r>
              <a:rPr lang="en-US" sz="1600" dirty="0">
                <a:solidFill>
                  <a:srgbClr val="34657F"/>
                </a:solidFill>
              </a:rPr>
              <a:t>to complete simple </a:t>
            </a:r>
            <a:r>
              <a:rPr lang="en-US" sz="1600" dirty="0" smtClean="0">
                <a:solidFill>
                  <a:srgbClr val="34657F"/>
                </a:solidFill>
              </a:rPr>
              <a:t>functions </a:t>
            </a:r>
            <a:r>
              <a:rPr lang="en-US" sz="1600" dirty="0">
                <a:solidFill>
                  <a:srgbClr val="34657F"/>
                </a:solidFill>
              </a:rPr>
              <a:t>such as balance check</a:t>
            </a:r>
            <a:r>
              <a:rPr lang="en-US" sz="1600" dirty="0" smtClean="0">
                <a:solidFill>
                  <a:srgbClr val="34657F"/>
                </a:solidFill>
                <a:cs typeface="HelveticaNeueLT Std Med"/>
              </a:rPr>
              <a:t>. This causes confusion, errors and frustration.</a:t>
            </a:r>
            <a:endParaRPr lang="en-US" sz="1600" dirty="0">
              <a:solidFill>
                <a:srgbClr val="34657F"/>
              </a:solidFill>
              <a:cs typeface="HelveticaNeueLT Std Med"/>
            </a:endParaRPr>
          </a:p>
        </p:txBody>
      </p:sp>
      <p:sp>
        <p:nvSpPr>
          <p:cNvPr id="8" name="Title 8"/>
          <p:cNvSpPr txBox="1">
            <a:spLocks/>
          </p:cNvSpPr>
          <p:nvPr/>
        </p:nvSpPr>
        <p:spPr>
          <a:xfrm>
            <a:off x="457200" y="274639"/>
            <a:ext cx="8229600" cy="616002"/>
          </a:xfrm>
          <a:prstGeom prst="rect">
            <a:avLst/>
          </a:prstGeom>
        </p:spPr>
        <p:txBody>
          <a:bodyPr vert="horz" lIns="0" tIns="0" rIns="0" bIns="0" rtlCol="0" anchor="t" anchorCtr="0">
            <a:normAutofit/>
          </a:bodyPr>
          <a:lstStyle>
            <a:lvl1pPr algn="l" defTabSz="457200" rtl="0" eaLnBrk="1" latinLnBrk="0" hangingPunct="1">
              <a:spcBef>
                <a:spcPct val="0"/>
              </a:spcBef>
              <a:buNone/>
              <a:defRPr sz="2400" b="0" i="0" kern="1200">
                <a:solidFill>
                  <a:schemeClr val="tx1"/>
                </a:solidFill>
                <a:latin typeface="Helvetica Neue Medium"/>
                <a:ea typeface="+mj-ea"/>
                <a:cs typeface="Helvetica Neue Medium"/>
              </a:defRPr>
            </a:lvl1pPr>
          </a:lstStyle>
          <a:p>
            <a:r>
              <a:rPr lang="en-US" dirty="0" smtClean="0">
                <a:latin typeface="HelveticaNeueLT Std Med" pitchFamily="34" charset="0"/>
                <a:cs typeface="HelveticaNeueLT Std Lt"/>
              </a:rPr>
              <a:t>Summary of Findings</a:t>
            </a:r>
            <a:endParaRPr lang="en-US" dirty="0">
              <a:latin typeface="HelveticaNeueLT Std Med" pitchFamily="34" charset="0"/>
              <a:cs typeface="HelveticaNeueLT Std Lt"/>
            </a:endParaRPr>
          </a:p>
        </p:txBody>
      </p:sp>
      <p:cxnSp>
        <p:nvCxnSpPr>
          <p:cNvPr id="10" name="Straight Connector 9"/>
          <p:cNvCxnSpPr/>
          <p:nvPr/>
        </p:nvCxnSpPr>
        <p:spPr>
          <a:xfrm>
            <a:off x="457200" y="878429"/>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61948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1C03404-D438-5B40-9987-C01C2453C0A2}" type="slidenum">
              <a:rPr lang="en-US" smtClean="0"/>
              <a:pPr/>
              <a:t>7</a:t>
            </a:fld>
            <a:endParaRPr lang="en-US"/>
          </a:p>
        </p:txBody>
      </p:sp>
      <p:sp>
        <p:nvSpPr>
          <p:cNvPr id="6" name="Date Placeholder 3"/>
          <p:cNvSpPr>
            <a:spLocks noGrp="1"/>
          </p:cNvSpPr>
          <p:nvPr>
            <p:ph type="dt" sz="half" idx="2"/>
          </p:nvPr>
        </p:nvSpPr>
        <p:spPr>
          <a:xfrm>
            <a:off x="5467048" y="6353561"/>
            <a:ext cx="2610152" cy="365125"/>
          </a:xfrm>
        </p:spPr>
        <p:txBody>
          <a:bodyPr/>
          <a:lstStyle/>
          <a:p>
            <a:r>
              <a:rPr lang="en-US" dirty="0"/>
              <a:t>Grameen Foundation  |   </a:t>
            </a:r>
            <a:r>
              <a:rPr lang="en-US" dirty="0" smtClean="0"/>
              <a:t>February 2014</a:t>
            </a:r>
            <a:endParaRPr lang="en-US" dirty="0"/>
          </a:p>
        </p:txBody>
      </p:sp>
      <p:sp>
        <p:nvSpPr>
          <p:cNvPr id="16" name="Content Placeholder 10"/>
          <p:cNvSpPr>
            <a:spLocks noGrp="1"/>
          </p:cNvSpPr>
          <p:nvPr>
            <p:ph idx="4294967295"/>
          </p:nvPr>
        </p:nvSpPr>
        <p:spPr>
          <a:xfrm>
            <a:off x="4899803" y="1913005"/>
            <a:ext cx="3674851" cy="2076506"/>
          </a:xfrm>
          <a:prstGeom prst="rect">
            <a:avLst/>
          </a:prstGeom>
        </p:spPr>
        <p:txBody>
          <a:bodyPr>
            <a:noAutofit/>
          </a:bodyPr>
          <a:lstStyle/>
          <a:p>
            <a:pPr marL="0" indent="0">
              <a:lnSpc>
                <a:spcPct val="120000"/>
              </a:lnSpc>
              <a:spcBef>
                <a:spcPts val="288"/>
              </a:spcBef>
              <a:buNone/>
            </a:pPr>
            <a:r>
              <a:rPr lang="en-US" sz="1400" dirty="0" smtClean="0">
                <a:solidFill>
                  <a:srgbClr val="34657F"/>
                </a:solidFill>
                <a:latin typeface="HelveticaNeueLT Std Med"/>
                <a:cs typeface="HelveticaNeueLT Std Med"/>
              </a:rPr>
              <a:t>2. Accessibility</a:t>
            </a:r>
          </a:p>
          <a:p>
            <a:pPr marL="0" indent="0">
              <a:lnSpc>
                <a:spcPct val="120000"/>
              </a:lnSpc>
              <a:spcBef>
                <a:spcPts val="288"/>
              </a:spcBef>
              <a:buNone/>
            </a:pPr>
            <a:r>
              <a:rPr lang="en-US" sz="1400" dirty="0" smtClean="0">
                <a:solidFill>
                  <a:srgbClr val="34657F"/>
                </a:solidFill>
              </a:rPr>
              <a:t>Poor </a:t>
            </a:r>
            <a:r>
              <a:rPr lang="en-US" sz="1400" dirty="0">
                <a:solidFill>
                  <a:srgbClr val="34657F"/>
                </a:solidFill>
              </a:rPr>
              <a:t>women </a:t>
            </a:r>
            <a:r>
              <a:rPr lang="en-US" sz="1400" dirty="0" smtClean="0">
                <a:solidFill>
                  <a:srgbClr val="34657F"/>
                </a:solidFill>
              </a:rPr>
              <a:t>often </a:t>
            </a:r>
            <a:r>
              <a:rPr lang="en-US" sz="1400" dirty="0">
                <a:solidFill>
                  <a:srgbClr val="34657F"/>
                </a:solidFill>
              </a:rPr>
              <a:t>lack access to a phone or do not own one. The cost of opening </a:t>
            </a:r>
            <a:r>
              <a:rPr lang="en-US" sz="1400" dirty="0" smtClean="0">
                <a:solidFill>
                  <a:srgbClr val="34657F"/>
                </a:solidFill>
              </a:rPr>
              <a:t>a mobile money </a:t>
            </a:r>
            <a:r>
              <a:rPr lang="en-US" sz="1400" dirty="0">
                <a:solidFill>
                  <a:srgbClr val="34657F"/>
                </a:solidFill>
              </a:rPr>
              <a:t>account often prohibits customers from accessing mobile financial services. Network strength can also be problematic. </a:t>
            </a:r>
          </a:p>
        </p:txBody>
      </p:sp>
      <p:sp>
        <p:nvSpPr>
          <p:cNvPr id="17" name="Title 8"/>
          <p:cNvSpPr txBox="1">
            <a:spLocks/>
          </p:cNvSpPr>
          <p:nvPr/>
        </p:nvSpPr>
        <p:spPr>
          <a:xfrm>
            <a:off x="457200" y="274639"/>
            <a:ext cx="8229600" cy="616002"/>
          </a:xfrm>
          <a:prstGeom prst="rect">
            <a:avLst/>
          </a:prstGeom>
        </p:spPr>
        <p:txBody>
          <a:bodyPr vert="horz" lIns="0" tIns="0" rIns="0" bIns="0" rtlCol="0" anchor="t" anchorCtr="0">
            <a:normAutofit/>
          </a:bodyPr>
          <a:lstStyle>
            <a:lvl1pPr algn="l" defTabSz="457200" rtl="0" eaLnBrk="1" latinLnBrk="0" hangingPunct="1">
              <a:spcBef>
                <a:spcPct val="0"/>
              </a:spcBef>
              <a:buNone/>
              <a:defRPr sz="2400" b="0" i="0" kern="1200">
                <a:solidFill>
                  <a:schemeClr val="tx1"/>
                </a:solidFill>
                <a:latin typeface="Helvetica Neue Medium"/>
                <a:ea typeface="+mj-ea"/>
                <a:cs typeface="Helvetica Neue Medium"/>
              </a:defRPr>
            </a:lvl1pPr>
          </a:lstStyle>
          <a:p>
            <a:r>
              <a:rPr lang="en-US" dirty="0" smtClean="0">
                <a:latin typeface="HelveticaNeueLT Std Med" pitchFamily="34" charset="0"/>
                <a:cs typeface="HelveticaNeueLT Std Lt"/>
              </a:rPr>
              <a:t>Key Factors</a:t>
            </a:r>
            <a:endParaRPr lang="en-US" dirty="0">
              <a:latin typeface="HelveticaNeueLT Std Med" pitchFamily="34" charset="0"/>
              <a:cs typeface="HelveticaNeueLT Std Lt"/>
            </a:endParaRPr>
          </a:p>
        </p:txBody>
      </p:sp>
      <p:sp>
        <p:nvSpPr>
          <p:cNvPr id="18" name="Content Placeholder 10"/>
          <p:cNvSpPr>
            <a:spLocks noGrp="1"/>
          </p:cNvSpPr>
          <p:nvPr>
            <p:ph idx="4294967295"/>
          </p:nvPr>
        </p:nvSpPr>
        <p:spPr>
          <a:xfrm>
            <a:off x="707369" y="1913005"/>
            <a:ext cx="3416060" cy="1846289"/>
          </a:xfrm>
          <a:prstGeom prst="rect">
            <a:avLst/>
          </a:prstGeom>
        </p:spPr>
        <p:txBody>
          <a:bodyPr>
            <a:noAutofit/>
          </a:bodyPr>
          <a:lstStyle/>
          <a:p>
            <a:pPr marL="0" indent="0">
              <a:lnSpc>
                <a:spcPct val="120000"/>
              </a:lnSpc>
              <a:spcBef>
                <a:spcPts val="288"/>
              </a:spcBef>
              <a:buNone/>
            </a:pPr>
            <a:r>
              <a:rPr lang="en-US" sz="1400" dirty="0" smtClean="0">
                <a:solidFill>
                  <a:schemeClr val="tx1"/>
                </a:solidFill>
                <a:latin typeface="HelveticaNeueLT Std Med"/>
                <a:cs typeface="HelveticaNeueLT Std Med"/>
              </a:rPr>
              <a:t>1. Awareness</a:t>
            </a:r>
            <a:endParaRPr lang="en-US" sz="1400" dirty="0">
              <a:solidFill>
                <a:schemeClr val="tx1"/>
              </a:solidFill>
            </a:endParaRPr>
          </a:p>
          <a:p>
            <a:pPr marL="0" indent="0">
              <a:lnSpc>
                <a:spcPct val="120000"/>
              </a:lnSpc>
              <a:spcBef>
                <a:spcPts val="288"/>
              </a:spcBef>
              <a:buNone/>
            </a:pPr>
            <a:r>
              <a:rPr lang="en-US" sz="1400" dirty="0" smtClean="0"/>
              <a:t>Many poor, rural residents remain unaware of the mobile financial services available to them – especially women who are stuck at home tending to domestic duties.</a:t>
            </a:r>
            <a:endParaRPr lang="en-US" sz="1400" dirty="0"/>
          </a:p>
          <a:p>
            <a:pPr>
              <a:lnSpc>
                <a:spcPct val="120000"/>
              </a:lnSpc>
              <a:spcBef>
                <a:spcPts val="288"/>
              </a:spcBef>
            </a:pPr>
            <a:endParaRPr lang="en-US" sz="1400" dirty="0">
              <a:solidFill>
                <a:schemeClr val="tx1"/>
              </a:solidFill>
            </a:endParaRPr>
          </a:p>
        </p:txBody>
      </p:sp>
      <p:sp>
        <p:nvSpPr>
          <p:cNvPr id="19" name="Content Placeholder 10"/>
          <p:cNvSpPr>
            <a:spLocks noGrp="1"/>
          </p:cNvSpPr>
          <p:nvPr>
            <p:ph idx="4294967295"/>
          </p:nvPr>
        </p:nvSpPr>
        <p:spPr>
          <a:xfrm>
            <a:off x="707369" y="3940351"/>
            <a:ext cx="3416060" cy="2056978"/>
          </a:xfrm>
          <a:prstGeom prst="rect">
            <a:avLst/>
          </a:prstGeom>
        </p:spPr>
        <p:txBody>
          <a:bodyPr>
            <a:noAutofit/>
          </a:bodyPr>
          <a:lstStyle/>
          <a:p>
            <a:pPr marL="0" indent="0">
              <a:lnSpc>
                <a:spcPct val="120000"/>
              </a:lnSpc>
              <a:spcBef>
                <a:spcPts val="288"/>
              </a:spcBef>
              <a:buNone/>
            </a:pPr>
            <a:r>
              <a:rPr lang="en-US" sz="1400" dirty="0" smtClean="0">
                <a:solidFill>
                  <a:srgbClr val="34657F"/>
                </a:solidFill>
                <a:latin typeface="HelveticaNeueLT Std Med"/>
                <a:cs typeface="HelveticaNeueLT Std Med"/>
              </a:rPr>
              <a:t>3. </a:t>
            </a:r>
            <a:r>
              <a:rPr lang="en-US" sz="1400" dirty="0">
                <a:solidFill>
                  <a:srgbClr val="34657F"/>
                </a:solidFill>
                <a:latin typeface="HelveticaNeueLT Std Med"/>
                <a:cs typeface="HelveticaNeueLT Std Med"/>
              </a:rPr>
              <a:t>Comprehension, Comfort </a:t>
            </a:r>
            <a:r>
              <a:rPr lang="en-US" sz="1400" dirty="0" smtClean="0">
                <a:solidFill>
                  <a:srgbClr val="34657F"/>
                </a:solidFill>
                <a:latin typeface="HelveticaNeueLT Std Med"/>
                <a:cs typeface="HelveticaNeueLT Std Med"/>
              </a:rPr>
              <a:t>&amp; Confidence</a:t>
            </a:r>
          </a:p>
          <a:p>
            <a:pPr marL="0" indent="0">
              <a:lnSpc>
                <a:spcPct val="120000"/>
              </a:lnSpc>
              <a:spcBef>
                <a:spcPts val="288"/>
              </a:spcBef>
              <a:buNone/>
            </a:pPr>
            <a:r>
              <a:rPr lang="en-US" sz="1400" dirty="0" smtClean="0">
                <a:solidFill>
                  <a:srgbClr val="34657F"/>
                </a:solidFill>
              </a:rPr>
              <a:t>These </a:t>
            </a:r>
            <a:r>
              <a:rPr lang="en-US" sz="1400" dirty="0">
                <a:solidFill>
                  <a:srgbClr val="34657F"/>
                </a:solidFill>
              </a:rPr>
              <a:t>3C’s are major factors in women’s usage of mobile phones and MFS. Women are challenged by mobile literacy, MFS </a:t>
            </a:r>
            <a:r>
              <a:rPr lang="en-US" sz="1400" dirty="0" smtClean="0">
                <a:solidFill>
                  <a:srgbClr val="34657F"/>
                </a:solidFill>
              </a:rPr>
              <a:t>language, terminology </a:t>
            </a:r>
            <a:r>
              <a:rPr lang="en-US" sz="1400" dirty="0">
                <a:solidFill>
                  <a:srgbClr val="34657F"/>
                </a:solidFill>
              </a:rPr>
              <a:t>and literacy. Often, a trusted intermediary assists women with transactions. </a:t>
            </a:r>
          </a:p>
        </p:txBody>
      </p:sp>
      <p:cxnSp>
        <p:nvCxnSpPr>
          <p:cNvPr id="20" name="Straight Connector 19"/>
          <p:cNvCxnSpPr/>
          <p:nvPr/>
        </p:nvCxnSpPr>
        <p:spPr>
          <a:xfrm>
            <a:off x="457200" y="878429"/>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1" name="Content Placeholder 9"/>
          <p:cNvSpPr>
            <a:spLocks noGrp="1"/>
          </p:cNvSpPr>
          <p:nvPr>
            <p:ph idx="1"/>
          </p:nvPr>
        </p:nvSpPr>
        <p:spPr>
          <a:xfrm>
            <a:off x="457199" y="1058743"/>
            <a:ext cx="6331789" cy="730802"/>
          </a:xfrm>
        </p:spPr>
        <p:txBody>
          <a:bodyPr>
            <a:normAutofit/>
          </a:bodyPr>
          <a:lstStyle/>
          <a:p>
            <a:pPr>
              <a:lnSpc>
                <a:spcPct val="130000"/>
              </a:lnSpc>
            </a:pPr>
            <a:r>
              <a:rPr lang="en-US" sz="1400" dirty="0" smtClean="0"/>
              <a:t>Our research uncovered the following observations and insights that impact poor, rural women’s ability to access and benefit from mobile financial services:</a:t>
            </a:r>
          </a:p>
        </p:txBody>
      </p:sp>
      <p:sp>
        <p:nvSpPr>
          <p:cNvPr id="10" name="Content Placeholder 10"/>
          <p:cNvSpPr txBox="1">
            <a:spLocks/>
          </p:cNvSpPr>
          <p:nvPr/>
        </p:nvSpPr>
        <p:spPr>
          <a:xfrm>
            <a:off x="4899803" y="3940351"/>
            <a:ext cx="3674852" cy="2161123"/>
          </a:xfrm>
          <a:prstGeom prst="rect">
            <a:avLst/>
          </a:prstGeom>
        </p:spPr>
        <p:txBody>
          <a:bodyPr vert="horz" lIns="0" tIns="0" rIns="0" bIns="0" rtlCol="0">
            <a:noAutofit/>
          </a:bodyPr>
          <a:lstStyle>
            <a:lvl1pPr marL="342900" indent="-342900" algn="l" defTabSz="457200" rtl="0" eaLnBrk="1" latinLnBrk="0" hangingPunct="1">
              <a:lnSpc>
                <a:spcPct val="100000"/>
              </a:lnSpc>
              <a:spcBef>
                <a:spcPct val="20000"/>
              </a:spcBef>
              <a:spcAft>
                <a:spcPts val="600"/>
              </a:spcAft>
              <a:buFont typeface="Arial"/>
              <a:buChar char="•"/>
              <a:defRPr sz="3200" b="0" i="0" kern="1200">
                <a:solidFill>
                  <a:schemeClr val="tx1"/>
                </a:solidFill>
                <a:latin typeface="HelveticaNeueLT Std Lt"/>
                <a:ea typeface="+mn-ea"/>
                <a:cs typeface="HelveticaNeueLT Std Lt"/>
              </a:defRPr>
            </a:lvl1pPr>
            <a:lvl2pPr marL="742950" indent="-285750" algn="l" defTabSz="457200" rtl="0" eaLnBrk="1" latinLnBrk="0" hangingPunct="1">
              <a:lnSpc>
                <a:spcPct val="100000"/>
              </a:lnSpc>
              <a:spcBef>
                <a:spcPct val="20000"/>
              </a:spcBef>
              <a:spcAft>
                <a:spcPts val="600"/>
              </a:spcAft>
              <a:buFont typeface="Arial"/>
              <a:buChar char="–"/>
              <a:defRPr sz="2800" b="0" i="0" kern="1200">
                <a:solidFill>
                  <a:schemeClr val="tx1"/>
                </a:solidFill>
                <a:latin typeface="HelveticaNeueLT Std Lt"/>
                <a:ea typeface="+mn-ea"/>
                <a:cs typeface="HelveticaNeueLT Std Lt"/>
              </a:defRPr>
            </a:lvl2pPr>
            <a:lvl3pPr marL="1143000" indent="-228600" algn="l" defTabSz="457200" rtl="0" eaLnBrk="1" latinLnBrk="0" hangingPunct="1">
              <a:lnSpc>
                <a:spcPct val="100000"/>
              </a:lnSpc>
              <a:spcBef>
                <a:spcPct val="20000"/>
              </a:spcBef>
              <a:spcAft>
                <a:spcPts val="600"/>
              </a:spcAft>
              <a:buFont typeface="Arial"/>
              <a:buChar char="•"/>
              <a:defRPr sz="2400" b="0" i="0" kern="1200">
                <a:solidFill>
                  <a:schemeClr val="tx1"/>
                </a:solidFill>
                <a:latin typeface="HelveticaNeueLT Std Lt"/>
                <a:ea typeface="+mn-ea"/>
                <a:cs typeface="HelveticaNeueLT Std Lt"/>
              </a:defRPr>
            </a:lvl3pPr>
            <a:lvl4pPr marL="1600200" indent="-228600" algn="l" defTabSz="457200" rtl="0" eaLnBrk="1" latinLnBrk="0" hangingPunct="1">
              <a:lnSpc>
                <a:spcPct val="100000"/>
              </a:lnSpc>
              <a:spcBef>
                <a:spcPct val="20000"/>
              </a:spcBef>
              <a:spcAft>
                <a:spcPts val="600"/>
              </a:spcAft>
              <a:buFont typeface="Arial"/>
              <a:buChar char="–"/>
              <a:defRPr sz="2000" b="0" i="0" kern="1200">
                <a:solidFill>
                  <a:schemeClr val="tx1"/>
                </a:solidFill>
                <a:latin typeface="HelveticaNeueLT Std Lt"/>
                <a:ea typeface="+mn-ea"/>
                <a:cs typeface="HelveticaNeueLT Std Lt"/>
              </a:defRPr>
            </a:lvl4pPr>
            <a:lvl5pPr marL="2057400" indent="-228600" algn="l" defTabSz="457200" rtl="0" eaLnBrk="1" latinLnBrk="0" hangingPunct="1">
              <a:lnSpc>
                <a:spcPct val="100000"/>
              </a:lnSpc>
              <a:spcBef>
                <a:spcPct val="20000"/>
              </a:spcBef>
              <a:spcAft>
                <a:spcPts val="600"/>
              </a:spcAft>
              <a:buFont typeface="Arial"/>
              <a:buChar char="»"/>
              <a:defRPr sz="2000" b="0" i="0" kern="1200">
                <a:solidFill>
                  <a:schemeClr val="tx1"/>
                </a:solidFill>
                <a:latin typeface="HelveticaNeueLT Std Lt"/>
                <a:ea typeface="+mn-ea"/>
                <a:cs typeface="HelveticaNeueLT Std L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288"/>
              </a:spcBef>
              <a:buFont typeface="Arial"/>
              <a:buNone/>
            </a:pPr>
            <a:r>
              <a:rPr lang="en-US" sz="1400" dirty="0" smtClean="0">
                <a:solidFill>
                  <a:srgbClr val="34657F"/>
                </a:solidFill>
                <a:latin typeface="HelveticaNeueLT Std Med"/>
                <a:cs typeface="HelveticaNeueLT Std Med"/>
              </a:rPr>
              <a:t>4. Usage</a:t>
            </a:r>
          </a:p>
          <a:p>
            <a:pPr marL="0" indent="0">
              <a:lnSpc>
                <a:spcPct val="120000"/>
              </a:lnSpc>
              <a:spcBef>
                <a:spcPts val="288"/>
              </a:spcBef>
              <a:buNone/>
            </a:pPr>
            <a:r>
              <a:rPr lang="en-US" sz="1400" dirty="0" smtClean="0">
                <a:solidFill>
                  <a:srgbClr val="34657F"/>
                </a:solidFill>
                <a:latin typeface="HelveticaNeueLT Std" pitchFamily="34" charset="0"/>
              </a:rPr>
              <a:t>Navigating through the user interfaces and menus is very difficult. Some services require up to 16 steps to complete simple functions such as balance check. Other services require users to enter long strings of numbers and characters which causes confusion, errors and frustration.</a:t>
            </a:r>
            <a:endParaRPr lang="en-US" sz="1400" dirty="0">
              <a:solidFill>
                <a:srgbClr val="34657F"/>
              </a:solidFill>
              <a:latin typeface="HelveticaNeueLT Std" pitchFamily="34" charset="0"/>
            </a:endParaRPr>
          </a:p>
        </p:txBody>
      </p:sp>
    </p:spTree>
    <p:extLst>
      <p:ext uri="{BB962C8B-B14F-4D97-AF65-F5344CB8AC3E}">
        <p14:creationId xmlns:p14="http://schemas.microsoft.com/office/powerpoint/2010/main" xmlns="" val="1793581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C03404-D438-5B40-9987-C01C2453C0A2}" type="slidenum">
              <a:rPr lang="en-US" smtClean="0"/>
              <a:pPr/>
              <a:t>8</a:t>
            </a:fld>
            <a:endParaRPr lang="en-US"/>
          </a:p>
        </p:txBody>
      </p:sp>
      <p:sp>
        <p:nvSpPr>
          <p:cNvPr id="5" name="Date Placeholder 4"/>
          <p:cNvSpPr>
            <a:spLocks noGrp="1"/>
          </p:cNvSpPr>
          <p:nvPr>
            <p:ph type="dt" sz="half" idx="2"/>
          </p:nvPr>
        </p:nvSpPr>
        <p:spPr/>
        <p:txBody>
          <a:bodyPr/>
          <a:lstStyle/>
          <a:p>
            <a:r>
              <a:rPr lang="en-US" dirty="0" smtClean="0"/>
              <a:t>Grameen Foundation  |   February 2014</a:t>
            </a:r>
            <a:endParaRPr lang="en-US" dirty="0"/>
          </a:p>
        </p:txBody>
      </p:sp>
      <p:sp>
        <p:nvSpPr>
          <p:cNvPr id="8" name="Title 7"/>
          <p:cNvSpPr>
            <a:spLocks noGrp="1"/>
          </p:cNvSpPr>
          <p:nvPr>
            <p:ph type="ctrTitle"/>
          </p:nvPr>
        </p:nvSpPr>
        <p:spPr/>
        <p:txBody>
          <a:bodyPr/>
          <a:lstStyle/>
          <a:p>
            <a:r>
              <a:rPr lang="en-US" dirty="0" smtClean="0"/>
              <a:t>1. Awareness</a:t>
            </a:r>
            <a:endParaRPr lang="en-US" dirty="0"/>
          </a:p>
        </p:txBody>
      </p:sp>
      <p:sp>
        <p:nvSpPr>
          <p:cNvPr id="9" name="Subtitle 8"/>
          <p:cNvSpPr>
            <a:spLocks noGrp="1"/>
          </p:cNvSpPr>
          <p:nvPr>
            <p:ph type="subTitle" idx="1"/>
          </p:nvPr>
        </p:nvSpPr>
        <p:spPr/>
        <p:txBody>
          <a:bodyPr/>
          <a:lstStyle/>
          <a:p>
            <a:r>
              <a:rPr lang="en-US" dirty="0" smtClean="0"/>
              <a:t>Many poor, rural residents remain unaware of the mobile financial services available to them – especially women who are stuck at home tending to domestic duties.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1C03404-D438-5B40-9987-C01C2453C0A2}" type="slidenum">
              <a:rPr lang="en-US" smtClean="0"/>
              <a:pPr/>
              <a:t>9</a:t>
            </a:fld>
            <a:endParaRPr lang="en-US"/>
          </a:p>
        </p:txBody>
      </p:sp>
      <p:sp>
        <p:nvSpPr>
          <p:cNvPr id="19" name="Title 8"/>
          <p:cNvSpPr txBox="1">
            <a:spLocks/>
          </p:cNvSpPr>
          <p:nvPr/>
        </p:nvSpPr>
        <p:spPr>
          <a:xfrm>
            <a:off x="457200" y="274638"/>
            <a:ext cx="8229600" cy="1514907"/>
          </a:xfrm>
          <a:prstGeom prst="rect">
            <a:avLst/>
          </a:prstGeom>
        </p:spPr>
        <p:txBody>
          <a:bodyPr vert="horz" lIns="0" tIns="0" rIns="0" bIns="0" rtlCol="0" anchor="t" anchorCtr="0">
            <a:normAutofit/>
          </a:bodyPr>
          <a:lstStyle>
            <a:lvl1pPr algn="l" defTabSz="457200" rtl="0" eaLnBrk="1" latinLnBrk="0" hangingPunct="1">
              <a:spcBef>
                <a:spcPct val="0"/>
              </a:spcBef>
              <a:buNone/>
              <a:defRPr sz="2400" b="0" i="0" kern="1200">
                <a:solidFill>
                  <a:schemeClr val="tx1"/>
                </a:solidFill>
                <a:latin typeface="Helvetica Neue Medium"/>
                <a:ea typeface="+mj-ea"/>
                <a:cs typeface="Helvetica Neue Medium"/>
              </a:defRPr>
            </a:lvl1pPr>
          </a:lstStyle>
          <a:p>
            <a:r>
              <a:rPr lang="en-US" dirty="0" smtClean="0">
                <a:latin typeface="HelveticaNeueLT Std Med" pitchFamily="34" charset="0"/>
                <a:cs typeface="HelveticaNeueLT Std Lt"/>
              </a:rPr>
              <a:t>1. Awareness </a:t>
            </a:r>
            <a:endParaRPr lang="en-US" dirty="0">
              <a:latin typeface="HelveticaNeueLT Std Med" pitchFamily="34" charset="0"/>
              <a:cs typeface="HelveticaNeueLT Std Lt"/>
            </a:endParaRPr>
          </a:p>
        </p:txBody>
      </p:sp>
      <p:sp>
        <p:nvSpPr>
          <p:cNvPr id="15" name="Date Placeholder 3"/>
          <p:cNvSpPr>
            <a:spLocks noGrp="1"/>
          </p:cNvSpPr>
          <p:nvPr>
            <p:ph type="dt" sz="half" idx="2"/>
          </p:nvPr>
        </p:nvSpPr>
        <p:spPr>
          <a:xfrm>
            <a:off x="5467048" y="6353561"/>
            <a:ext cx="2610152" cy="365125"/>
          </a:xfrm>
        </p:spPr>
        <p:txBody>
          <a:bodyPr/>
          <a:lstStyle/>
          <a:p>
            <a:r>
              <a:rPr lang="en-US" dirty="0"/>
              <a:t>Grameen Foundation  |   </a:t>
            </a:r>
            <a:r>
              <a:rPr lang="en-US" dirty="0" smtClean="0"/>
              <a:t>February 2014</a:t>
            </a:r>
            <a:endParaRPr lang="en-US" dirty="0"/>
          </a:p>
        </p:txBody>
      </p:sp>
      <p:cxnSp>
        <p:nvCxnSpPr>
          <p:cNvPr id="13" name="Straight Connector 12"/>
          <p:cNvCxnSpPr/>
          <p:nvPr/>
        </p:nvCxnSpPr>
        <p:spPr>
          <a:xfrm>
            <a:off x="457200" y="878429"/>
            <a:ext cx="8229600" cy="12211"/>
          </a:xfrm>
          <a:prstGeom prst="line">
            <a:avLst/>
          </a:prstGeom>
          <a:ln w="25400" cap="rnd" cmpd="sng">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38" name="Content Placeholder 10"/>
          <p:cNvSpPr>
            <a:spLocks noGrp="1"/>
          </p:cNvSpPr>
          <p:nvPr>
            <p:ph idx="16"/>
          </p:nvPr>
        </p:nvSpPr>
        <p:spPr>
          <a:xfrm>
            <a:off x="457200" y="1147313"/>
            <a:ext cx="4451230" cy="4804913"/>
          </a:xfrm>
        </p:spPr>
        <p:txBody>
          <a:bodyPr>
            <a:noAutofit/>
          </a:bodyPr>
          <a:lstStyle/>
          <a:p>
            <a:pPr>
              <a:lnSpc>
                <a:spcPct val="120000"/>
              </a:lnSpc>
              <a:spcBef>
                <a:spcPts val="288"/>
              </a:spcBef>
            </a:pPr>
            <a:r>
              <a:rPr lang="en-US" sz="1800" dirty="0">
                <a:solidFill>
                  <a:srgbClr val="34657F"/>
                </a:solidFill>
                <a:latin typeface="HelveticaNeueLT Std Med"/>
                <a:cs typeface="HelveticaNeueLT Std Med"/>
              </a:rPr>
              <a:t>Service </a:t>
            </a:r>
            <a:r>
              <a:rPr lang="en-US" sz="1800" dirty="0" smtClean="0">
                <a:solidFill>
                  <a:srgbClr val="34657F"/>
                </a:solidFill>
                <a:latin typeface="HelveticaNeueLT Std Med"/>
                <a:cs typeface="HelveticaNeueLT Std Med"/>
              </a:rPr>
              <a:t>Awareness</a:t>
            </a:r>
          </a:p>
          <a:p>
            <a:pPr>
              <a:lnSpc>
                <a:spcPct val="120000"/>
              </a:lnSpc>
              <a:spcBef>
                <a:spcPts val="288"/>
              </a:spcBef>
            </a:pPr>
            <a:r>
              <a:rPr lang="en-US" sz="1400" dirty="0" smtClean="0">
                <a:solidFill>
                  <a:schemeClr val="tx1"/>
                </a:solidFill>
              </a:rPr>
              <a:t>One of the three services we researched are effectively marketing </a:t>
            </a:r>
            <a:r>
              <a:rPr lang="en-US" sz="1400" dirty="0">
                <a:solidFill>
                  <a:schemeClr val="tx1"/>
                </a:solidFill>
              </a:rPr>
              <a:t>and </a:t>
            </a:r>
            <a:r>
              <a:rPr lang="en-US" sz="1400" dirty="0" smtClean="0">
                <a:solidFill>
                  <a:schemeClr val="tx1"/>
                </a:solidFill>
              </a:rPr>
              <a:t>promoting their services while the other two services are using channels that do not reach the rural poor, especially women.</a:t>
            </a:r>
            <a:endParaRPr lang="en-US" sz="1400" dirty="0">
              <a:solidFill>
                <a:schemeClr val="tx1"/>
              </a:solidFill>
            </a:endParaRPr>
          </a:p>
          <a:p>
            <a:pPr>
              <a:lnSpc>
                <a:spcPct val="120000"/>
              </a:lnSpc>
              <a:spcBef>
                <a:spcPts val="288"/>
              </a:spcBef>
            </a:pPr>
            <a:r>
              <a:rPr lang="en-US" sz="1400" dirty="0" err="1" smtClean="0">
                <a:solidFill>
                  <a:schemeClr val="tx1"/>
                </a:solidFill>
              </a:rPr>
              <a:t>Eko</a:t>
            </a:r>
            <a:r>
              <a:rPr lang="en-US" sz="1400" dirty="0" smtClean="0">
                <a:solidFill>
                  <a:schemeClr val="tx1"/>
                </a:solidFill>
              </a:rPr>
              <a:t> </a:t>
            </a:r>
            <a:r>
              <a:rPr lang="en-US" sz="1400" dirty="0">
                <a:solidFill>
                  <a:schemeClr val="tx1"/>
                </a:solidFill>
              </a:rPr>
              <a:t>is currently being adopted by the poor </a:t>
            </a:r>
            <a:r>
              <a:rPr lang="en-US" sz="1400" dirty="0" smtClean="0">
                <a:solidFill>
                  <a:schemeClr val="tx1"/>
                </a:solidFill>
              </a:rPr>
              <a:t>women we interviewed. Our participants became </a:t>
            </a:r>
            <a:r>
              <a:rPr lang="en-US" sz="1400" dirty="0">
                <a:solidFill>
                  <a:schemeClr val="tx1"/>
                </a:solidFill>
              </a:rPr>
              <a:t>aware of this service via </a:t>
            </a:r>
            <a:r>
              <a:rPr lang="en-US" sz="1400" dirty="0" err="1">
                <a:solidFill>
                  <a:schemeClr val="tx1"/>
                </a:solidFill>
              </a:rPr>
              <a:t>Cashpor</a:t>
            </a:r>
            <a:r>
              <a:rPr lang="en-US" sz="1400" dirty="0" smtClean="0">
                <a:solidFill>
                  <a:schemeClr val="tx1"/>
                </a:solidFill>
              </a:rPr>
              <a:t>, a </a:t>
            </a:r>
            <a:r>
              <a:rPr lang="en-US" sz="1400" dirty="0">
                <a:solidFill>
                  <a:schemeClr val="tx1"/>
                </a:solidFill>
              </a:rPr>
              <a:t>microfinance </a:t>
            </a:r>
            <a:r>
              <a:rPr lang="en-US" sz="1400" dirty="0" smtClean="0">
                <a:solidFill>
                  <a:schemeClr val="tx1"/>
                </a:solidFill>
              </a:rPr>
              <a:t>institution that promotes </a:t>
            </a:r>
            <a:r>
              <a:rPr lang="en-US" sz="1400" dirty="0">
                <a:solidFill>
                  <a:schemeClr val="tx1"/>
                </a:solidFill>
              </a:rPr>
              <a:t>its service in the weekly meetings in the village locations. </a:t>
            </a:r>
          </a:p>
          <a:p>
            <a:pPr>
              <a:lnSpc>
                <a:spcPct val="120000"/>
              </a:lnSpc>
              <a:spcBef>
                <a:spcPts val="288"/>
              </a:spcBef>
            </a:pPr>
            <a:r>
              <a:rPr lang="en-US" sz="1400" dirty="0">
                <a:solidFill>
                  <a:schemeClr val="tx1"/>
                </a:solidFill>
              </a:rPr>
              <a:t>On the other hand, Vodafone M-</a:t>
            </a:r>
            <a:r>
              <a:rPr lang="en-US" sz="1400" dirty="0" err="1">
                <a:solidFill>
                  <a:schemeClr val="tx1"/>
                </a:solidFill>
              </a:rPr>
              <a:t>Pesa</a:t>
            </a:r>
            <a:r>
              <a:rPr lang="en-US" sz="1400" dirty="0">
                <a:solidFill>
                  <a:schemeClr val="tx1"/>
                </a:solidFill>
              </a:rPr>
              <a:t> and </a:t>
            </a:r>
            <a:r>
              <a:rPr lang="en-US" sz="1400" dirty="0" err="1">
                <a:solidFill>
                  <a:schemeClr val="tx1"/>
                </a:solidFill>
              </a:rPr>
              <a:t>Airtel</a:t>
            </a:r>
            <a:r>
              <a:rPr lang="en-US" sz="1400" dirty="0">
                <a:solidFill>
                  <a:schemeClr val="tx1"/>
                </a:solidFill>
              </a:rPr>
              <a:t> Money promote their service through vans that travel through main markets located on highways. But the poor women do not frequently visit these areas so they lack awareness about </a:t>
            </a:r>
            <a:r>
              <a:rPr lang="en-US" sz="1400" dirty="0" smtClean="0">
                <a:solidFill>
                  <a:schemeClr val="tx1"/>
                </a:solidFill>
              </a:rPr>
              <a:t>these mobile </a:t>
            </a:r>
            <a:r>
              <a:rPr lang="en-US" sz="1400" dirty="0">
                <a:solidFill>
                  <a:schemeClr val="tx1"/>
                </a:solidFill>
              </a:rPr>
              <a:t>financial services.</a:t>
            </a:r>
          </a:p>
        </p:txBody>
      </p:sp>
      <p:pic>
        <p:nvPicPr>
          <p:cNvPr id="12" name="Picture 11" descr="0085"/>
          <p:cNvPicPr/>
          <p:nvPr/>
        </p:nvPicPr>
        <p:blipFill>
          <a:blip r:embed="rId2" cstate="email"/>
          <a:srcRect/>
          <a:stretch>
            <a:fillRect/>
          </a:stretch>
        </p:blipFill>
        <p:spPr bwMode="auto">
          <a:xfrm>
            <a:off x="5467048" y="1276578"/>
            <a:ext cx="3024230" cy="3010395"/>
          </a:xfrm>
          <a:prstGeom prst="rect">
            <a:avLst/>
          </a:prstGeom>
          <a:noFill/>
          <a:ln w="9525">
            <a:noFill/>
            <a:miter lim="800000"/>
            <a:headEnd/>
            <a:tailEnd/>
          </a:ln>
        </p:spPr>
      </p:pic>
    </p:spTree>
    <p:extLst>
      <p:ext uri="{BB962C8B-B14F-4D97-AF65-F5344CB8AC3E}">
        <p14:creationId xmlns:p14="http://schemas.microsoft.com/office/powerpoint/2010/main" xmlns="" val="4227445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34657F"/>
      </a:dk1>
      <a:lt1>
        <a:srgbClr val="F1E6B2"/>
      </a:lt1>
      <a:dk2>
        <a:srgbClr val="007749"/>
      </a:dk2>
      <a:lt2>
        <a:srgbClr val="D1CCBD"/>
      </a:lt2>
      <a:accent1>
        <a:srgbClr val="6E6259"/>
      </a:accent1>
      <a:accent2>
        <a:srgbClr val="D9C89E"/>
      </a:accent2>
      <a:accent3>
        <a:srgbClr val="4B4F54"/>
      </a:accent3>
      <a:accent4>
        <a:srgbClr val="000000"/>
      </a:accent4>
      <a:accent5>
        <a:srgbClr val="FFFFFF"/>
      </a:accent5>
      <a:accent6>
        <a:srgbClr val="FFFFFF"/>
      </a:accent6>
      <a:hlink>
        <a:srgbClr val="0F663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Title">
  <a:themeElements>
    <a:clrScheme name="GF Main Colors">
      <a:dk1>
        <a:sysClr val="windowText" lastClr="000000"/>
      </a:dk1>
      <a:lt1>
        <a:sysClr val="window" lastClr="FFFFFF"/>
      </a:lt1>
      <a:dk2>
        <a:srgbClr val="000000"/>
      </a:dk2>
      <a:lt2>
        <a:srgbClr val="FFFFFF"/>
      </a:lt2>
      <a:accent1>
        <a:srgbClr val="34657F"/>
      </a:accent1>
      <a:accent2>
        <a:srgbClr val="007749"/>
      </a:accent2>
      <a:accent3>
        <a:srgbClr val="6E6259"/>
      </a:accent3>
      <a:accent4>
        <a:srgbClr val="D1CCBD"/>
      </a:accent4>
      <a:accent5>
        <a:srgbClr val="D9C89E"/>
      </a:accent5>
      <a:accent6>
        <a:srgbClr val="F1E6B2"/>
      </a:accent6>
      <a:hlink>
        <a:srgbClr val="34657F"/>
      </a:hlink>
      <a:folHlink>
        <a:srgbClr val="00774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22248</TotalTime>
  <Words>2860</Words>
  <Application>Microsoft Office PowerPoint</Application>
  <PresentationFormat>Letter Paper (8.5x11 in)</PresentationFormat>
  <Paragraphs>196</Paragraphs>
  <Slides>27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HelveticaNeueLT Std</vt:lpstr>
      <vt:lpstr>HelveticaNeueLT Std Lt</vt:lpstr>
      <vt:lpstr>HelveticaNeueLT Std Med</vt:lpstr>
      <vt:lpstr>HelveticaNeueLT Std Lt Ext</vt:lpstr>
      <vt:lpstr>Helvetica Neue Light</vt:lpstr>
      <vt:lpstr>Anisette Light</vt:lpstr>
      <vt:lpstr>Calibri</vt:lpstr>
      <vt:lpstr>Office Theme</vt:lpstr>
      <vt:lpstr>Blank Title</vt:lpstr>
      <vt:lpstr>Research on Women &amp; Usability of Mobile Financial Services in India</vt:lpstr>
      <vt:lpstr>Slide 2</vt:lpstr>
      <vt:lpstr>Slide 3</vt:lpstr>
      <vt:lpstr>Slide 4</vt:lpstr>
      <vt:lpstr>Slide 5</vt:lpstr>
      <vt:lpstr>Slide 6</vt:lpstr>
      <vt:lpstr>Slide 7</vt:lpstr>
      <vt:lpstr>1. Awareness</vt:lpstr>
      <vt:lpstr>Slide 9</vt:lpstr>
      <vt:lpstr>Slide 10</vt:lpstr>
      <vt:lpstr>2. Accessibility</vt:lpstr>
      <vt:lpstr>Slide 12</vt:lpstr>
      <vt:lpstr>Slide 13</vt:lpstr>
      <vt:lpstr>Slide 14</vt:lpstr>
      <vt:lpstr>3. Comprehension,  Comfort &amp; Confidence</vt:lpstr>
      <vt:lpstr>Slide 16</vt:lpstr>
      <vt:lpstr>Slide 17</vt:lpstr>
      <vt:lpstr>Slide 18</vt:lpstr>
      <vt:lpstr>Slide 19</vt:lpstr>
      <vt:lpstr>Slide 20</vt:lpstr>
      <vt:lpstr>4. Usage</vt:lpstr>
      <vt:lpstr>Slide 22</vt:lpstr>
      <vt:lpstr>Slide 23</vt:lpstr>
      <vt:lpstr>Slide 24</vt:lpstr>
      <vt:lpstr>Slide 25</vt:lpstr>
      <vt:lpstr>Slide 26</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dc:creator>
  <cp:lastModifiedBy>wneuheisel</cp:lastModifiedBy>
  <cp:revision>1215</cp:revision>
  <cp:lastPrinted>2013-12-12T13:00:20Z</cp:lastPrinted>
  <dcterms:created xsi:type="dcterms:W3CDTF">2013-08-05T17:34:22Z</dcterms:created>
  <dcterms:modified xsi:type="dcterms:W3CDTF">2014-02-26T16:13:32Z</dcterms:modified>
</cp:coreProperties>
</file>